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8" r:id="rId3"/>
    <p:sldId id="257" r:id="rId4"/>
    <p:sldId id="278" r:id="rId5"/>
    <p:sldId id="261" r:id="rId6"/>
    <p:sldId id="262" r:id="rId7"/>
    <p:sldId id="281" r:id="rId8"/>
    <p:sldId id="280" r:id="rId9"/>
    <p:sldId id="264" r:id="rId10"/>
    <p:sldId id="265" r:id="rId11"/>
    <p:sldId id="266" r:id="rId12"/>
    <p:sldId id="287" r:id="rId13"/>
    <p:sldId id="267" r:id="rId14"/>
    <p:sldId id="268" r:id="rId15"/>
    <p:sldId id="270" r:id="rId16"/>
    <p:sldId id="271" r:id="rId17"/>
    <p:sldId id="282" r:id="rId18"/>
    <p:sldId id="283" r:id="rId19"/>
    <p:sldId id="272" r:id="rId20"/>
    <p:sldId id="273" r:id="rId21"/>
    <p:sldId id="274" r:id="rId22"/>
    <p:sldId id="275" r:id="rId23"/>
    <p:sldId id="284" r:id="rId24"/>
    <p:sldId id="285" r:id="rId25"/>
    <p:sldId id="286" r:id="rId26"/>
    <p:sldId id="276" r:id="rId27"/>
    <p:sldId id="279" r:id="rId2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9"/>
    <p:restoredTop sz="91495"/>
  </p:normalViewPr>
  <p:slideViewPr>
    <p:cSldViewPr snapToGrid="0" snapToObjects="1">
      <p:cViewPr>
        <p:scale>
          <a:sx n="96" d="100"/>
          <a:sy n="96" d="100"/>
        </p:scale>
        <p:origin x="128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997E9-4652-6945-A586-5FFDF6D6954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63664-2C59-9847-A7AF-A2899C20A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72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3664-2C59-9847-A7AF-A2899C20A7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1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FCEBBA-C8C4-D04D-86C7-E0AA24CC0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FEA4058-AE68-EE43-8B22-B15A84AF3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EABDED5-3337-5E4F-B56F-DB80A99C9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D4A488A-6A1D-314E-A7DC-EA140CE32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1B0ACE5-367E-E041-B999-3F4316D3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2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3F50AF-2433-B745-B448-84A15214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0F57D91-EC1E-3342-9984-9F70FF25D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0C9D3C1-1A10-684C-8AD3-6043DBE00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9BF01BF-3798-684F-B60B-C123B06B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76CFA8D-B662-E548-A26F-D7C871ECA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3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27A27485-D688-F646-9A9A-52A92135E4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674B837-A190-1942-818E-810A652D9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BD173FD-57DA-E341-9ECE-2E7DD28D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6EAFD18-EAF2-1A4D-94AB-787469A49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8ADCDAC-C437-4245-8594-88FF9647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7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1484BA-6D34-5545-B668-46D51232B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F68FA1-FC37-904A-8F4E-4C669929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58DAAAF-A711-EF45-81AF-22DE01CA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DB909B0-AA9F-1948-BBB6-B85146B92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5C24497-DE27-9546-9C63-72176329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1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903425-7734-334B-89D8-6F52D5CF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FF0774D-17B0-0441-AEBD-EBE0CF179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4373500-121E-504D-8439-742D0EE6A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BC6E2F3-283F-B849-8FF2-B4CC38009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BE5DFCB-1EAC-344F-8075-EE50A21B3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49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CF40FA-2B4F-5943-AD52-57F21F3D0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5613DBB-DC35-A44F-BCE9-A45BC4D05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E9F1136-C1D9-5041-A366-2FBD3B7C3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F6F1DCC-C56A-CB45-99F0-467C560D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68C220C-3F75-424B-8535-E60FFFAFB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9C5D59A-9DA1-C24A-9A1E-5C4E9E3F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6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5AD653-FD26-AD45-8960-A56AF568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A09D7AE-513C-E946-99D5-E26399F1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F0CB481-08DC-C448-B6A4-31D579CC4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D9BF1F26-C825-1846-8B34-D8A4F25E4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E9696987-4264-8C46-BBBC-E05183434A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69910B5-63DC-9E41-92F2-9C0D802B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77BBAD0-1219-4C43-8BB0-FD09986B6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5192E84-648F-624B-9C6B-73488BF99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4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0337DD-DFD2-DD41-9B76-49ABFBE7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84255C0-88C0-8642-A9D6-5ACA68B1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61A31BE-377A-3C4D-8770-AEA7C694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4D40243-44EB-134D-B61B-9B78208D4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56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BAFB23A-D9FF-4041-A2FE-0CB767A3A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CA7D3F0-277C-6E4F-8920-10FB72465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9A140BC-E7A3-6B4F-9EBA-E4868CCA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31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E1EC8A-67F8-D841-84AD-D3C4B37A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84C97B-0958-A647-A6F2-654D263FE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9EB82A6-3C34-C443-9216-4EACA7CA4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769C5FA-F0BE-7646-BEDD-AA268E483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5C4CACE-0BBB-D043-9805-C8EEAA36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B53B06A-CB59-004D-A860-517C2140F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48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F4EC27-A2E1-D74F-B880-7824177F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DF37185B-E112-F741-8B7C-30D77D9D3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03A402B-5A0D-274D-87FC-F878322E2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667A6EC-D991-9147-A358-23D4BA84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28DE177-15CF-7540-8173-E21FABC84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03359EB-41C4-2047-8243-DC4DB5C5D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97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4C5E145B-CD45-2C46-8C65-5780CB9BF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21DE8DE-D5B9-A940-8A49-5A999682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393C080-D2F8-D248-9EAE-2F62CC2B0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0F69726-64C4-C24B-9FC1-1B190C43A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D9BB1FE-0CC4-9244-A861-9D4BDFDEF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71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rsgturkey/Workshop2021/main/Command_Line_Basics/sequence.fast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FAD32B-F29B-014C-9376-2244A40CE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069" y="278280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RSG – Turkey 2021 Student Symposium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Command Line Basics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5089B2A-7A82-3640-8F2E-7349195E76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5615" y="5076522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Eda </a:t>
            </a:r>
            <a:r>
              <a:rPr lang="en-US" dirty="0" err="1"/>
              <a:t>Şamiloğlu</a:t>
            </a:r>
            <a:endParaRPr lang="en-US" dirty="0"/>
          </a:p>
        </p:txBody>
      </p:sp>
      <p:pic>
        <p:nvPicPr>
          <p:cNvPr id="6" name="Resim 5" descr="metin, küçük resim, yemek takımı, tabak çanak içeren bir resim&#10;&#10;Açıklama otomatik olarak oluşturuldu">
            <a:extLst>
              <a:ext uri="{FF2B5EF4-FFF2-40B4-BE49-F238E27FC236}">
                <a16:creationId xmlns:a16="http://schemas.microsoft.com/office/drawing/2014/main" id="{D4DD43EA-2EDA-0848-9284-084A8662C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5867107"/>
            <a:ext cx="2650164" cy="876593"/>
          </a:xfrm>
          <a:prstGeom prst="rect">
            <a:avLst/>
          </a:prstGeom>
        </p:spPr>
      </p:pic>
      <p:pic>
        <p:nvPicPr>
          <p:cNvPr id="8" name="Resim 7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76A8C9B9-B00D-5C41-89C7-85B12FCE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002" y="5965351"/>
            <a:ext cx="2075598" cy="77834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D072B3B-85CD-F241-87C5-879F50515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3" y="114300"/>
            <a:ext cx="2405902" cy="21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48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5AF1E94-10ED-0C4B-86EB-FA7DE3E1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153"/>
            <a:ext cx="10515600" cy="6881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r-TR" b="1" dirty="0" err="1"/>
              <a:t>mkdir</a:t>
            </a:r>
            <a:r>
              <a:rPr lang="tr-TR" b="1" dirty="0"/>
              <a:t>: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mkdir</a:t>
            </a:r>
            <a:r>
              <a:rPr lang="tr-TR" dirty="0"/>
              <a:t> </a:t>
            </a:r>
            <a:r>
              <a:rPr lang="tr-TR" dirty="0" err="1"/>
              <a:t>command</a:t>
            </a:r>
            <a:r>
              <a:rPr lang="tr-TR" dirty="0"/>
              <a:t> </a:t>
            </a:r>
            <a:r>
              <a:rPr lang="tr-TR" dirty="0" err="1"/>
              <a:t>creates</a:t>
            </a:r>
            <a:r>
              <a:rPr lang="tr-TR" dirty="0"/>
              <a:t> a </a:t>
            </a:r>
            <a:r>
              <a:rPr lang="tr-TR" dirty="0" err="1"/>
              <a:t>directory</a:t>
            </a:r>
            <a:r>
              <a:rPr lang="tr-TR" dirty="0"/>
              <a:t>. </a:t>
            </a:r>
          </a:p>
          <a:p>
            <a:pPr lvl="2"/>
            <a:r>
              <a:rPr lang="tr-TR" b="1" dirty="0" err="1"/>
              <a:t>mkdir</a:t>
            </a:r>
            <a:r>
              <a:rPr lang="tr-TR" b="1" dirty="0"/>
              <a:t> </a:t>
            </a:r>
            <a:r>
              <a:rPr lang="tr-TR" b="1" dirty="0" err="1"/>
              <a:t>Command_Line_Basics</a:t>
            </a:r>
            <a:endParaRPr lang="tr-TR" b="1" dirty="0"/>
          </a:p>
          <a:p>
            <a:pPr marL="914400" lvl="2" indent="0">
              <a:buNone/>
            </a:pPr>
            <a:endParaRPr lang="tr-TR" b="1" dirty="0"/>
          </a:p>
          <a:p>
            <a:pPr marL="914400" lvl="2" indent="0">
              <a:buNone/>
            </a:pPr>
            <a:endParaRPr lang="tr-TR" b="1" dirty="0"/>
          </a:p>
          <a:p>
            <a:pPr marL="914400" lvl="2" indent="0">
              <a:buNone/>
            </a:pPr>
            <a:endParaRPr lang="tr-TR" dirty="0"/>
          </a:p>
          <a:p>
            <a:endParaRPr lang="tr-TR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Create a directory and using text editor nano</a:t>
            </a: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8B3F7273-F25F-B940-8A39-9FB7BB93880F}"/>
              </a:ext>
            </a:extLst>
          </p:cNvPr>
          <p:cNvSpPr/>
          <p:nvPr/>
        </p:nvSpPr>
        <p:spPr>
          <a:xfrm>
            <a:off x="838200" y="3060609"/>
            <a:ext cx="38779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/>
              <a:t>cd </a:t>
            </a:r>
            <a:r>
              <a:rPr lang="tr-TR" b="1" dirty="0" err="1"/>
              <a:t>Command_Line_Basics</a:t>
            </a:r>
            <a:endParaRPr lang="tr-TR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 err="1"/>
              <a:t>mkdir</a:t>
            </a:r>
            <a:r>
              <a:rPr lang="tr-TR" b="1" dirty="0"/>
              <a:t> </a:t>
            </a:r>
            <a:r>
              <a:rPr lang="tr-TR" b="1" dirty="0" err="1"/>
              <a:t>example</a:t>
            </a:r>
            <a:r>
              <a:rPr lang="tr-TR" b="1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/>
              <a:t>cd </a:t>
            </a:r>
            <a:r>
              <a:rPr lang="tr-TR" b="1" dirty="0" err="1"/>
              <a:t>example</a:t>
            </a:r>
            <a:endParaRPr lang="tr-TR" b="1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17FACEFF-BF77-2C4B-B066-8DE66F9EE01B}"/>
              </a:ext>
            </a:extLst>
          </p:cNvPr>
          <p:cNvSpPr/>
          <p:nvPr/>
        </p:nvSpPr>
        <p:spPr>
          <a:xfrm>
            <a:off x="838200" y="3978338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 err="1"/>
              <a:t>ls</a:t>
            </a:r>
            <a:endParaRPr lang="tr-TR" b="1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84ECFB0F-3B2B-FA45-97B5-48C0AFC28767}"/>
              </a:ext>
            </a:extLst>
          </p:cNvPr>
          <p:cNvSpPr/>
          <p:nvPr/>
        </p:nvSpPr>
        <p:spPr>
          <a:xfrm>
            <a:off x="816798" y="4347670"/>
            <a:ext cx="527920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 err="1"/>
              <a:t>touch</a:t>
            </a:r>
            <a:r>
              <a:rPr lang="tr-TR" b="1" dirty="0"/>
              <a:t> file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 err="1"/>
              <a:t>open</a:t>
            </a:r>
            <a:r>
              <a:rPr lang="tr-TR" b="1" dirty="0"/>
              <a:t> file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 err="1"/>
              <a:t>nano</a:t>
            </a:r>
            <a:r>
              <a:rPr lang="tr-TR" b="1" dirty="0"/>
              <a:t> file</a:t>
            </a:r>
          </a:p>
          <a:p>
            <a:pPr lvl="2"/>
            <a:endParaRPr lang="tr-TR" b="1" dirty="0"/>
          </a:p>
          <a:p>
            <a:pPr lvl="2"/>
            <a:r>
              <a:rPr lang="tr-TR" dirty="0"/>
              <a:t>name: Eda</a:t>
            </a:r>
          </a:p>
          <a:p>
            <a:pPr lvl="2"/>
            <a:r>
              <a:rPr lang="tr-TR" dirty="0" err="1"/>
              <a:t>surname</a:t>
            </a:r>
            <a:r>
              <a:rPr lang="tr-TR" dirty="0"/>
              <a:t>: Şamiloğlu</a:t>
            </a:r>
          </a:p>
          <a:p>
            <a:pPr lvl="2"/>
            <a:r>
              <a:rPr lang="tr-TR" dirty="0"/>
              <a:t>workshop: RSG-</a:t>
            </a:r>
            <a:r>
              <a:rPr lang="tr-TR" dirty="0" err="1"/>
              <a:t>Turkey</a:t>
            </a:r>
            <a:r>
              <a:rPr lang="tr-TR" dirty="0"/>
              <a:t> </a:t>
            </a:r>
            <a:r>
              <a:rPr lang="tr-TR" dirty="0" err="1"/>
              <a:t>Command</a:t>
            </a:r>
            <a:r>
              <a:rPr lang="tr-TR" dirty="0"/>
              <a:t> </a:t>
            </a:r>
            <a:r>
              <a:rPr lang="tr-TR" dirty="0" err="1"/>
              <a:t>Line</a:t>
            </a:r>
            <a:r>
              <a:rPr lang="tr-TR" dirty="0"/>
              <a:t> Tools</a:t>
            </a:r>
          </a:p>
          <a:p>
            <a:pPr lvl="2"/>
            <a:r>
              <a:rPr lang="tr-TR" dirty="0" err="1"/>
              <a:t>session</a:t>
            </a:r>
            <a:r>
              <a:rPr lang="tr-TR" dirty="0"/>
              <a:t> name: </a:t>
            </a:r>
            <a:r>
              <a:rPr lang="tr-TR" dirty="0" err="1"/>
              <a:t>Command</a:t>
            </a:r>
            <a:r>
              <a:rPr lang="tr-TR" dirty="0"/>
              <a:t> </a:t>
            </a:r>
            <a:r>
              <a:rPr lang="tr-TR" dirty="0" err="1"/>
              <a:t>Line</a:t>
            </a:r>
            <a:r>
              <a:rPr lang="tr-TR" dirty="0"/>
              <a:t> Basics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5010AC37-5E07-F341-90EB-FBC5CA2BA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81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5AF1E94-10ED-0C4B-86EB-FA7DE3E1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153"/>
            <a:ext cx="11353800" cy="68816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tr-TR" sz="3600" b="1" dirty="0" err="1"/>
              <a:t>cat</a:t>
            </a:r>
            <a:r>
              <a:rPr lang="tr-TR" sz="3600" b="1" dirty="0"/>
              <a:t> : </a:t>
            </a:r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cat</a:t>
            </a:r>
            <a:r>
              <a:rPr lang="tr-TR" sz="3600" dirty="0"/>
              <a:t> </a:t>
            </a:r>
            <a:r>
              <a:rPr lang="tr-TR" sz="3600" dirty="0" err="1"/>
              <a:t>utility</a:t>
            </a:r>
            <a:r>
              <a:rPr lang="tr-TR" sz="3600" dirty="0"/>
              <a:t> </a:t>
            </a:r>
            <a:r>
              <a:rPr lang="tr-TR" sz="3600" dirty="0" err="1"/>
              <a:t>reads</a:t>
            </a:r>
            <a:r>
              <a:rPr lang="tr-TR" sz="3600" dirty="0"/>
              <a:t> </a:t>
            </a:r>
            <a:r>
              <a:rPr lang="tr-TR" sz="3600" dirty="0" err="1"/>
              <a:t>files</a:t>
            </a:r>
            <a:r>
              <a:rPr lang="tr-TR" sz="3600" dirty="0"/>
              <a:t> </a:t>
            </a:r>
            <a:r>
              <a:rPr lang="tr-TR" sz="3600" dirty="0" err="1"/>
              <a:t>sequentially</a:t>
            </a:r>
            <a:r>
              <a:rPr lang="tr-TR" sz="3600" dirty="0"/>
              <a:t>, </a:t>
            </a:r>
            <a:r>
              <a:rPr lang="tr-TR" sz="3600" dirty="0" err="1"/>
              <a:t>writing</a:t>
            </a:r>
            <a:r>
              <a:rPr lang="tr-TR" sz="3600" dirty="0"/>
              <a:t> </a:t>
            </a:r>
            <a:r>
              <a:rPr lang="tr-TR" sz="3600" dirty="0" err="1"/>
              <a:t>them</a:t>
            </a:r>
            <a:r>
              <a:rPr lang="tr-TR" sz="3600" dirty="0"/>
              <a:t> </a:t>
            </a:r>
            <a:r>
              <a:rPr lang="tr-TR" sz="3600" dirty="0" err="1"/>
              <a:t>to</a:t>
            </a:r>
            <a:r>
              <a:rPr lang="tr-TR" sz="3600" dirty="0"/>
              <a:t> </a:t>
            </a:r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standard</a:t>
            </a:r>
            <a:r>
              <a:rPr lang="tr-TR" sz="3600" dirty="0"/>
              <a:t> </a:t>
            </a:r>
            <a:r>
              <a:rPr lang="tr-TR" sz="3600" dirty="0" err="1"/>
              <a:t>output</a:t>
            </a:r>
            <a:r>
              <a:rPr lang="tr-TR" sz="3600" dirty="0"/>
              <a:t>. </a:t>
            </a:r>
            <a:endParaRPr lang="en-US" sz="3600" b="1" dirty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Display file content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DC6248CC-0F88-A841-81C9-3A04B0134D39}"/>
              </a:ext>
            </a:extLst>
          </p:cNvPr>
          <p:cNvSpPr/>
          <p:nvPr/>
        </p:nvSpPr>
        <p:spPr>
          <a:xfrm>
            <a:off x="784369" y="3185319"/>
            <a:ext cx="153760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tr-TR" sz="2500" b="1" dirty="0" err="1"/>
              <a:t>cat</a:t>
            </a:r>
            <a:r>
              <a:rPr lang="tr-TR" sz="2500" b="1" dirty="0"/>
              <a:t> file</a:t>
            </a:r>
          </a:p>
        </p:txBody>
      </p:sp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DC3929EB-E477-3343-845B-3B122DFB8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28" y="3873485"/>
            <a:ext cx="7416800" cy="14478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F45F55D-6773-8E41-86FD-B1195AA55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07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5AF1E94-10ED-0C4B-86EB-FA7DE3E1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8" y="2052311"/>
            <a:ext cx="11353800" cy="688166"/>
          </a:xfrm>
        </p:spPr>
        <p:txBody>
          <a:bodyPr>
            <a:normAutofit/>
          </a:bodyPr>
          <a:lstStyle/>
          <a:p>
            <a:r>
              <a:rPr lang="en-US" b="1" dirty="0"/>
              <a:t>cp: </a:t>
            </a:r>
            <a:r>
              <a:rPr lang="tr-TR" dirty="0" err="1"/>
              <a:t>Copies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contents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source</a:t>
            </a:r>
            <a:r>
              <a:rPr lang="tr-TR" dirty="0"/>
              <a:t>-file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target</a:t>
            </a:r>
            <a:r>
              <a:rPr lang="tr-TR" dirty="0"/>
              <a:t>-file. 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Copy and Move files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DF45F55D-6773-8E41-86FD-B1195AA55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8D22B492-845C-2345-89CC-9A8D9AF57B48}"/>
              </a:ext>
            </a:extLst>
          </p:cNvPr>
          <p:cNvSpPr/>
          <p:nvPr/>
        </p:nvSpPr>
        <p:spPr>
          <a:xfrm>
            <a:off x="511628" y="3105834"/>
            <a:ext cx="108454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800" b="1" dirty="0">
                <a:solidFill>
                  <a:srgbClr val="202124"/>
                </a:solidFill>
              </a:rPr>
              <a:t>mv: </a:t>
            </a:r>
            <a:r>
              <a:rPr lang="tr-TR" sz="2800" dirty="0" err="1">
                <a:solidFill>
                  <a:srgbClr val="202124"/>
                </a:solidFill>
              </a:rPr>
              <a:t>move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files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and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directories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from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one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directory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to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another</a:t>
            </a:r>
            <a:r>
              <a:rPr lang="tr-TR" sz="2800" dirty="0">
                <a:solidFill>
                  <a:srgbClr val="202124"/>
                </a:solidFill>
              </a:rPr>
              <a:t> </a:t>
            </a:r>
            <a:r>
              <a:rPr lang="tr-TR" sz="2800" dirty="0" err="1">
                <a:solidFill>
                  <a:srgbClr val="202124"/>
                </a:solidFill>
              </a:rPr>
              <a:t>or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to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rename</a:t>
            </a:r>
            <a:r>
              <a:rPr lang="tr-TR" sz="2800" dirty="0">
                <a:solidFill>
                  <a:srgbClr val="202124"/>
                </a:solidFill>
              </a:rPr>
              <a:t> a file </a:t>
            </a:r>
            <a:r>
              <a:rPr lang="tr-TR" sz="2800" dirty="0" err="1">
                <a:solidFill>
                  <a:srgbClr val="202124"/>
                </a:solidFill>
              </a:rPr>
              <a:t>or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directory</a:t>
            </a:r>
            <a:r>
              <a:rPr lang="tr-TR" sz="2800" dirty="0">
                <a:solidFill>
                  <a:srgbClr val="202124"/>
                </a:solidFill>
              </a:rPr>
              <a:t>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8923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Combining command lines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3C1C9AFA-FA9E-5949-B8EA-7243B1D7C469}"/>
              </a:ext>
            </a:extLst>
          </p:cNvPr>
          <p:cNvSpPr/>
          <p:nvPr/>
        </p:nvSpPr>
        <p:spPr>
          <a:xfrm>
            <a:off x="2582280" y="2071503"/>
            <a:ext cx="6702134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tr-TR" sz="25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500" b="1" dirty="0" err="1">
                <a:solidFill>
                  <a:srgbClr val="FF0000"/>
                </a:solidFill>
              </a:rPr>
              <a:t>cp</a:t>
            </a:r>
            <a:r>
              <a:rPr lang="tr-TR" sz="2500" b="1" dirty="0"/>
              <a:t> file </a:t>
            </a:r>
            <a:r>
              <a:rPr lang="tr-TR" sz="2500" b="1" dirty="0" err="1"/>
              <a:t>first_nano_experience</a:t>
            </a:r>
            <a:endParaRPr lang="tr-TR" sz="2500" b="1" dirty="0"/>
          </a:p>
          <a:p>
            <a:pPr lvl="1"/>
            <a:endParaRPr lang="tr-TR" sz="25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500" b="1" dirty="0">
                <a:solidFill>
                  <a:srgbClr val="FF0000"/>
                </a:solidFill>
              </a:rPr>
              <a:t>mv</a:t>
            </a:r>
            <a:r>
              <a:rPr lang="tr-TR" sz="2500" b="1" dirty="0"/>
              <a:t> </a:t>
            </a:r>
            <a:r>
              <a:rPr lang="tr-TR" sz="2500" b="1" dirty="0" err="1"/>
              <a:t>first_nano_experience</a:t>
            </a:r>
            <a:r>
              <a:rPr lang="tr-TR" sz="2500" b="1" dirty="0"/>
              <a:t> ..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tr-TR" sz="25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500" b="1" dirty="0" err="1"/>
              <a:t>rm</a:t>
            </a:r>
            <a:r>
              <a:rPr lang="tr-TR" sz="2500" b="1" dirty="0"/>
              <a:t>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500" b="1" dirty="0" err="1"/>
              <a:t>ls</a:t>
            </a:r>
            <a:endParaRPr lang="tr-TR" sz="25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500" b="1" dirty="0"/>
              <a:t>cd ..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500" b="1" dirty="0" err="1">
                <a:solidFill>
                  <a:srgbClr val="FF0000"/>
                </a:solidFill>
              </a:rPr>
              <a:t>rmdir</a:t>
            </a:r>
            <a:r>
              <a:rPr lang="tr-TR" sz="2500" b="1" dirty="0"/>
              <a:t> </a:t>
            </a:r>
            <a:r>
              <a:rPr lang="tr-TR" sz="2500" b="1" dirty="0" err="1"/>
              <a:t>example</a:t>
            </a:r>
            <a:r>
              <a:rPr lang="tr-TR" sz="2500" b="1" dirty="0"/>
              <a:t>  (</a:t>
            </a:r>
            <a:r>
              <a:rPr lang="tr-TR" sz="2500" b="1" dirty="0" err="1"/>
              <a:t>rm</a:t>
            </a:r>
            <a:r>
              <a:rPr lang="tr-TR" sz="2500" b="1" dirty="0"/>
              <a:t> –r)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BE276BEA-5AF6-5646-8B1A-6DC8C232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13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Working with FASTA file - </a:t>
            </a:r>
            <a:r>
              <a:rPr lang="en-US" b="1" dirty="0" err="1"/>
              <a:t>sequence.fasta</a:t>
            </a:r>
            <a:endParaRPr lang="en-US" b="1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0BB07F54-6B77-A04B-A273-C9E206E2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43742194-2FE9-574F-B675-69B659318415}"/>
              </a:ext>
            </a:extLst>
          </p:cNvPr>
          <p:cNvSpPr txBox="1"/>
          <p:nvPr/>
        </p:nvSpPr>
        <p:spPr>
          <a:xfrm>
            <a:off x="211477" y="3412217"/>
            <a:ext cx="12712789" cy="677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900" b="1" dirty="0" err="1"/>
              <a:t>wget</a:t>
            </a:r>
            <a:r>
              <a:rPr lang="en-US" sz="1900" b="1" dirty="0"/>
              <a:t> </a:t>
            </a:r>
            <a:r>
              <a:rPr lang="en-US" sz="1900" b="1" dirty="0">
                <a:hlinkClick r:id="rId3"/>
              </a:rPr>
              <a:t>https://raw.githubusercontent.com/rsgturkey/Workshop2021/main/Command_Line_Basics/sequence.fasta</a:t>
            </a:r>
            <a:r>
              <a:rPr lang="en-US" sz="1900" b="1" dirty="0"/>
              <a:t>  .</a:t>
            </a:r>
          </a:p>
          <a:p>
            <a:endParaRPr lang="en-US" sz="1900" b="1" dirty="0" err="1"/>
          </a:p>
        </p:txBody>
      </p:sp>
    </p:spTree>
    <p:extLst>
      <p:ext uri="{BB962C8B-B14F-4D97-AF65-F5344CB8AC3E}">
        <p14:creationId xmlns:p14="http://schemas.microsoft.com/office/powerpoint/2010/main" val="3994733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Working with FASTA file - </a:t>
            </a:r>
            <a:r>
              <a:rPr lang="en-US" b="1" dirty="0" err="1"/>
              <a:t>sequence.fasta</a:t>
            </a:r>
            <a:endParaRPr lang="en-US" b="1" dirty="0"/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198DDD4D-BE6A-A44F-922B-5E2D82865B74}"/>
              </a:ext>
            </a:extLst>
          </p:cNvPr>
          <p:cNvSpPr/>
          <p:nvPr/>
        </p:nvSpPr>
        <p:spPr>
          <a:xfrm>
            <a:off x="1918997" y="1913460"/>
            <a:ext cx="333033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 err="1">
                <a:latin typeface="Cambria" panose="02040503050406030204" pitchFamily="18" charset="0"/>
              </a:rPr>
              <a:t>cat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sequence.fasta</a:t>
            </a:r>
            <a:endParaRPr lang="tr-TR" sz="2800" dirty="0">
              <a:latin typeface="Cambria" panose="02040503050406030204" pitchFamily="18" charset="0"/>
            </a:endParaRPr>
          </a:p>
          <a:p>
            <a:r>
              <a:rPr lang="tr-TR" sz="2800" b="1" dirty="0" err="1">
                <a:latin typeface="Cambria" panose="02040503050406030204" pitchFamily="18" charset="0"/>
              </a:rPr>
              <a:t>nano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sequence.fasta</a:t>
            </a:r>
            <a:endParaRPr lang="tr-TR" sz="2800" dirty="0">
              <a:latin typeface="Cambria" panose="02040503050406030204" pitchFamily="18" charset="0"/>
            </a:endParaRPr>
          </a:p>
          <a:p>
            <a:endParaRPr lang="tr-TR" sz="2800" dirty="0">
              <a:latin typeface="Cambria" panose="02040503050406030204" pitchFamily="18" charset="0"/>
            </a:endParaRPr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3837CB58-C852-694D-ACE2-77D6F7C9E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53" y="3102015"/>
            <a:ext cx="7648247" cy="358561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4F29BB5-B0D7-D54C-A63C-FD907612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3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Working with FASTA file - </a:t>
            </a:r>
            <a:r>
              <a:rPr lang="en-US" b="1" dirty="0" err="1"/>
              <a:t>sequence.fasta</a:t>
            </a:r>
            <a:endParaRPr lang="en-US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E625909-0180-7D4C-89A4-47958FB11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6" y="2870200"/>
            <a:ext cx="7315200" cy="558800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787FCABC-60E3-0A43-95F5-DBC555873D42}"/>
              </a:ext>
            </a:extLst>
          </p:cNvPr>
          <p:cNvSpPr/>
          <p:nvPr/>
        </p:nvSpPr>
        <p:spPr>
          <a:xfrm>
            <a:off x="1918997" y="1913460"/>
            <a:ext cx="6670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>
                <a:latin typeface="Cambria" panose="02040503050406030204" pitchFamily="18" charset="0"/>
              </a:rPr>
              <a:t>mv </a:t>
            </a:r>
            <a:r>
              <a:rPr lang="tr-TR" sz="2800" b="1" dirty="0" err="1">
                <a:solidFill>
                  <a:schemeClr val="accent6"/>
                </a:solidFill>
                <a:latin typeface="Cambria" panose="02040503050406030204" pitchFamily="18" charset="0"/>
              </a:rPr>
              <a:t>sequence.fasta</a:t>
            </a:r>
            <a:r>
              <a:rPr lang="tr-TR" sz="2800" b="1" dirty="0">
                <a:solidFill>
                  <a:schemeClr val="accent6"/>
                </a:solidFill>
                <a:latin typeface="Cambria" panose="02040503050406030204" pitchFamily="18" charset="0"/>
              </a:rPr>
              <a:t> </a:t>
            </a:r>
            <a:r>
              <a:rPr lang="tr-TR" sz="2800" b="1" dirty="0" err="1">
                <a:solidFill>
                  <a:srgbClr val="FF0000"/>
                </a:solidFill>
                <a:latin typeface="Cambria" panose="02040503050406030204" pitchFamily="18" charset="0"/>
              </a:rPr>
              <a:t>surface_glycoprotein</a:t>
            </a:r>
            <a:endParaRPr lang="tr-TR" sz="28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5350F956-9C67-9D40-A1EE-A7950DEBEE51}"/>
              </a:ext>
            </a:extLst>
          </p:cNvPr>
          <p:cNvSpPr/>
          <p:nvPr/>
        </p:nvSpPr>
        <p:spPr>
          <a:xfrm>
            <a:off x="1918997" y="3862520"/>
            <a:ext cx="4716419" cy="2015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 err="1">
                <a:latin typeface="Cambria" panose="02040503050406030204" pitchFamily="18" charset="0"/>
              </a:rPr>
              <a:t>head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surface_glycoprotein</a:t>
            </a:r>
            <a:endParaRPr lang="tr-TR" sz="2800" dirty="0">
              <a:latin typeface="Cambria" panose="020405030504060302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r-TR" sz="2300" dirty="0" err="1">
                <a:latin typeface="Cambria" panose="02040503050406030204" pitchFamily="18" charset="0"/>
              </a:rPr>
              <a:t>head</a:t>
            </a:r>
            <a:r>
              <a:rPr lang="tr-TR" sz="2300" dirty="0">
                <a:latin typeface="Cambria" panose="02040503050406030204" pitchFamily="18" charset="0"/>
              </a:rPr>
              <a:t> -1 </a:t>
            </a:r>
            <a:r>
              <a:rPr lang="tr-TR" sz="2300" dirty="0" err="1">
                <a:latin typeface="Cambria" panose="02040503050406030204" pitchFamily="18" charset="0"/>
              </a:rPr>
              <a:t>surface_glycoprotein</a:t>
            </a:r>
            <a:endParaRPr lang="tr-TR" sz="2300" dirty="0">
              <a:latin typeface="Cambria" panose="020405030504060302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tr-TR" sz="2300" dirty="0">
              <a:latin typeface="Cambria" panose="020405030504060302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tr-TR" sz="2300" dirty="0">
              <a:latin typeface="Cambria" panose="02040503050406030204" pitchFamily="18" charset="0"/>
            </a:endParaRPr>
          </a:p>
          <a:p>
            <a:r>
              <a:rPr lang="tr-TR" sz="2800" b="1" dirty="0" err="1">
                <a:latin typeface="Cambria" panose="02040503050406030204" pitchFamily="18" charset="0"/>
              </a:rPr>
              <a:t>tail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surface_glycoprotein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endParaRPr lang="tr-TR" sz="28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DB9EEE25-2F62-054D-B102-F6BD3D5FB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828" y="4889491"/>
            <a:ext cx="4419600" cy="3302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BEF88C2-1321-9340-A269-EF85AFC6C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5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69" y="167333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DBEF88C2-1321-9340-A269-EF85AFC6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653EE3B-BF97-4640-9C1E-396B56AB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817982"/>
            <a:ext cx="1349829" cy="1349829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5DB60ECE-8A71-A441-8B29-DDBDAC89B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480" y="1492896"/>
            <a:ext cx="7301948" cy="4001886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3BA55B48-9174-6A42-883B-631B85C75E3F}"/>
              </a:ext>
            </a:extLst>
          </p:cNvPr>
          <p:cNvSpPr/>
          <p:nvPr/>
        </p:nvSpPr>
        <p:spPr>
          <a:xfrm>
            <a:off x="206829" y="2904160"/>
            <a:ext cx="38828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solidFill>
                  <a:srgbClr val="000000"/>
                </a:solidFill>
              </a:rPr>
              <a:t>Git is </a:t>
            </a:r>
            <a:r>
              <a:rPr lang="tr-TR" sz="2800" dirty="0" err="1">
                <a:solidFill>
                  <a:srgbClr val="000000"/>
                </a:solidFill>
              </a:rPr>
              <a:t>the</a:t>
            </a:r>
            <a:r>
              <a:rPr lang="tr-TR" sz="2800" dirty="0">
                <a:solidFill>
                  <a:srgbClr val="000000"/>
                </a:solidFill>
              </a:rPr>
              <a:t> </a:t>
            </a:r>
            <a:r>
              <a:rPr lang="tr-TR" sz="2800" dirty="0" err="1">
                <a:solidFill>
                  <a:srgbClr val="000000"/>
                </a:solidFill>
              </a:rPr>
              <a:t>most</a:t>
            </a:r>
            <a:r>
              <a:rPr lang="tr-TR" sz="2800" dirty="0">
                <a:solidFill>
                  <a:srgbClr val="000000"/>
                </a:solidFill>
              </a:rPr>
              <a:t> </a:t>
            </a:r>
            <a:r>
              <a:rPr lang="tr-TR" sz="2800" dirty="0" err="1">
                <a:solidFill>
                  <a:srgbClr val="000000"/>
                </a:solidFill>
              </a:rPr>
              <a:t>commonly</a:t>
            </a:r>
            <a:r>
              <a:rPr lang="tr-TR" sz="2800" dirty="0">
                <a:solidFill>
                  <a:srgbClr val="000000"/>
                </a:solidFill>
              </a:rPr>
              <a:t> </a:t>
            </a:r>
            <a:r>
              <a:rPr lang="tr-TR" sz="2800" dirty="0" err="1">
                <a:solidFill>
                  <a:srgbClr val="000000"/>
                </a:solidFill>
              </a:rPr>
              <a:t>used</a:t>
            </a:r>
            <a:r>
              <a:rPr lang="tr-TR" sz="2800" dirty="0">
                <a:solidFill>
                  <a:srgbClr val="000000"/>
                </a:solidFill>
              </a:rPr>
              <a:t> </a:t>
            </a:r>
            <a:r>
              <a:rPr lang="tr-TR" sz="2800" dirty="0" err="1">
                <a:solidFill>
                  <a:srgbClr val="000000"/>
                </a:solidFill>
              </a:rPr>
              <a:t>version</a:t>
            </a:r>
            <a:r>
              <a:rPr lang="tr-TR" sz="2800" dirty="0">
                <a:solidFill>
                  <a:srgbClr val="000000"/>
                </a:solidFill>
              </a:rPr>
              <a:t> </a:t>
            </a:r>
            <a:r>
              <a:rPr lang="tr-TR" sz="2800" dirty="0" err="1">
                <a:solidFill>
                  <a:srgbClr val="000000"/>
                </a:solidFill>
              </a:rPr>
              <a:t>control</a:t>
            </a:r>
            <a:r>
              <a:rPr lang="tr-TR" sz="2800" dirty="0">
                <a:solidFill>
                  <a:srgbClr val="000000"/>
                </a:solidFill>
              </a:rPr>
              <a:t> </a:t>
            </a:r>
            <a:r>
              <a:rPr lang="tr-TR" sz="2800" dirty="0" err="1">
                <a:solidFill>
                  <a:srgbClr val="000000"/>
                </a:solidFill>
              </a:rPr>
              <a:t>system</a:t>
            </a:r>
            <a:r>
              <a:rPr lang="tr-TR" sz="2800" dirty="0">
                <a:solidFill>
                  <a:srgbClr val="000000"/>
                </a:solidFill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2771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DBEF88C2-1321-9340-A269-EF85AFC6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653EE3B-BF97-4640-9C1E-396B56AB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817982"/>
            <a:ext cx="1349829" cy="1349829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3BA55B48-9174-6A42-883B-631B85C75E3F}"/>
              </a:ext>
            </a:extLst>
          </p:cNvPr>
          <p:cNvSpPr/>
          <p:nvPr/>
        </p:nvSpPr>
        <p:spPr>
          <a:xfrm>
            <a:off x="206829" y="2167811"/>
            <a:ext cx="457720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 err="1"/>
              <a:t>There</a:t>
            </a:r>
            <a:r>
              <a:rPr lang="tr-TR" sz="2800" dirty="0"/>
              <a:t> </a:t>
            </a:r>
            <a:r>
              <a:rPr lang="tr-TR" sz="2800" dirty="0" err="1"/>
              <a:t>are</a:t>
            </a:r>
            <a:r>
              <a:rPr lang="tr-TR" sz="2800" dirty="0"/>
              <a:t> a lot of </a:t>
            </a:r>
            <a:r>
              <a:rPr lang="tr-TR" sz="2800" dirty="0" err="1"/>
              <a:t>different</a:t>
            </a:r>
            <a:r>
              <a:rPr lang="tr-TR" sz="2800" dirty="0"/>
              <a:t> </a:t>
            </a:r>
            <a:r>
              <a:rPr lang="tr-TR" sz="2800" dirty="0" err="1"/>
              <a:t>ways</a:t>
            </a:r>
            <a:r>
              <a:rPr lang="tr-TR" sz="2800" dirty="0"/>
              <a:t> </a:t>
            </a:r>
            <a:r>
              <a:rPr lang="tr-TR" sz="2800" dirty="0" err="1"/>
              <a:t>to</a:t>
            </a:r>
            <a:r>
              <a:rPr lang="tr-TR" sz="2800" dirty="0"/>
              <a:t> </a:t>
            </a:r>
            <a:r>
              <a:rPr lang="tr-TR" sz="2800" dirty="0" err="1"/>
              <a:t>use</a:t>
            </a:r>
            <a:r>
              <a:rPr lang="tr-TR" sz="2800" dirty="0"/>
              <a:t> Git. </a:t>
            </a:r>
          </a:p>
          <a:p>
            <a:pPr algn="ctr"/>
            <a:endParaRPr lang="tr-TR" sz="2800" dirty="0"/>
          </a:p>
          <a:p>
            <a:pPr algn="ctr"/>
            <a:r>
              <a:rPr lang="tr-TR" sz="2800" dirty="0" err="1"/>
              <a:t>There</a:t>
            </a:r>
            <a:r>
              <a:rPr lang="tr-TR" sz="2800" dirty="0"/>
              <a:t> </a:t>
            </a:r>
            <a:r>
              <a:rPr lang="tr-TR" sz="2800" dirty="0" err="1"/>
              <a:t>are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original</a:t>
            </a:r>
            <a:r>
              <a:rPr lang="tr-TR" sz="2800" dirty="0"/>
              <a:t> </a:t>
            </a:r>
            <a:r>
              <a:rPr lang="tr-TR" sz="2800" dirty="0" err="1"/>
              <a:t>command-line</a:t>
            </a:r>
            <a:r>
              <a:rPr lang="tr-TR" sz="2800" dirty="0"/>
              <a:t> </a:t>
            </a:r>
            <a:r>
              <a:rPr lang="tr-TR" sz="2800" dirty="0" err="1"/>
              <a:t>tools</a:t>
            </a:r>
            <a:r>
              <a:rPr lang="tr-TR" sz="2800" dirty="0"/>
              <a:t>,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there</a:t>
            </a:r>
            <a:r>
              <a:rPr lang="tr-TR" sz="2800" dirty="0"/>
              <a:t> </a:t>
            </a:r>
            <a:r>
              <a:rPr lang="tr-TR" sz="2800" dirty="0" err="1"/>
              <a:t>are</a:t>
            </a:r>
            <a:r>
              <a:rPr lang="tr-TR" sz="2800" dirty="0"/>
              <a:t> </a:t>
            </a:r>
            <a:r>
              <a:rPr lang="tr-TR" sz="2800" dirty="0" err="1"/>
              <a:t>many</a:t>
            </a:r>
            <a:r>
              <a:rPr lang="tr-TR" sz="2800" dirty="0"/>
              <a:t> </a:t>
            </a:r>
            <a:r>
              <a:rPr lang="tr-TR" sz="2800" dirty="0" err="1"/>
              <a:t>graphical</a:t>
            </a:r>
            <a:r>
              <a:rPr lang="tr-TR" sz="2800" dirty="0"/>
              <a:t> </a:t>
            </a:r>
            <a:r>
              <a:rPr lang="tr-TR" sz="2800" dirty="0" err="1"/>
              <a:t>user</a:t>
            </a:r>
            <a:r>
              <a:rPr lang="tr-TR" sz="2800" dirty="0"/>
              <a:t> </a:t>
            </a:r>
            <a:r>
              <a:rPr lang="tr-TR" sz="2800" dirty="0" err="1"/>
              <a:t>interfaces</a:t>
            </a:r>
            <a:r>
              <a:rPr lang="tr-TR" sz="2800" dirty="0"/>
              <a:t> of </a:t>
            </a:r>
            <a:r>
              <a:rPr lang="tr-TR" sz="2800" dirty="0" err="1"/>
              <a:t>varying</a:t>
            </a:r>
            <a:r>
              <a:rPr lang="tr-TR" sz="2800" dirty="0"/>
              <a:t> </a:t>
            </a:r>
            <a:r>
              <a:rPr lang="tr-TR" sz="2800" dirty="0" err="1"/>
              <a:t>capabilities</a:t>
            </a:r>
            <a:r>
              <a:rPr lang="tr-TR" sz="2800" dirty="0"/>
              <a:t>.</a:t>
            </a:r>
            <a:endParaRPr lang="en-US" sz="28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36F593B-975F-FC4B-8C22-CB0778471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35" y="1780509"/>
            <a:ext cx="7596257" cy="4314034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AA1B0717-848B-A348-916B-A0DCC6CE93F0}"/>
              </a:ext>
            </a:extLst>
          </p:cNvPr>
          <p:cNvSpPr txBox="1"/>
          <p:nvPr/>
        </p:nvSpPr>
        <p:spPr>
          <a:xfrm>
            <a:off x="4784035" y="1562021"/>
            <a:ext cx="693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Storing</a:t>
            </a:r>
            <a:r>
              <a:rPr lang="tr-TR" dirty="0"/>
              <a:t> a </a:t>
            </a:r>
            <a:r>
              <a:rPr lang="tr-TR" dirty="0" err="1"/>
              <a:t>copy</a:t>
            </a:r>
            <a:r>
              <a:rPr lang="tr-TR" dirty="0"/>
              <a:t> of </a:t>
            </a:r>
            <a:r>
              <a:rPr lang="tr-TR" dirty="0" err="1"/>
              <a:t>your</a:t>
            </a:r>
            <a:r>
              <a:rPr lang="tr-TR" dirty="0"/>
              <a:t> Git repo </a:t>
            </a:r>
            <a:r>
              <a:rPr lang="tr-TR" dirty="0" err="1"/>
              <a:t>with</a:t>
            </a:r>
            <a:r>
              <a:rPr lang="tr-TR" dirty="0"/>
              <a:t> an online </a:t>
            </a:r>
            <a:r>
              <a:rPr lang="tr-TR" dirty="0" err="1"/>
              <a:t>host</a:t>
            </a:r>
            <a:r>
              <a:rPr lang="tr-TR" dirty="0"/>
              <a:t> (</a:t>
            </a:r>
            <a:r>
              <a:rPr lang="tr-TR" dirty="0" err="1"/>
              <a:t>Github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Bitbucket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82343A42-4003-664B-9A10-5198EFB6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35" y="1931353"/>
            <a:ext cx="7596257" cy="431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20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69" y="37428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 via </a:t>
            </a:r>
            <a:r>
              <a:rPr lang="en-US" b="1" dirty="0">
                <a:solidFill>
                  <a:srgbClr val="FF0000"/>
                </a:solidFill>
              </a:rPr>
              <a:t>terminal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787FCABC-60E3-0A43-95F5-DBC555873D42}"/>
              </a:ext>
            </a:extLst>
          </p:cNvPr>
          <p:cNvSpPr/>
          <p:nvPr/>
        </p:nvSpPr>
        <p:spPr>
          <a:xfrm>
            <a:off x="2045225" y="1492896"/>
            <a:ext cx="4562403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 err="1">
                <a:latin typeface="Cambria" panose="02040503050406030204" pitchFamily="18" charset="0"/>
              </a:rPr>
              <a:t>mkdir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b="1" dirty="0" err="1">
                <a:latin typeface="Cambria" panose="02040503050406030204" pitchFamily="18" charset="0"/>
              </a:rPr>
              <a:t>my_project</a:t>
            </a:r>
            <a:endParaRPr lang="tr-TR" sz="2800" b="1" dirty="0">
              <a:latin typeface="Cambria" panose="02040503050406030204" pitchFamily="18" charset="0"/>
            </a:endParaRPr>
          </a:p>
          <a:p>
            <a:r>
              <a:rPr lang="tr-TR" sz="2800" b="1" dirty="0">
                <a:latin typeface="Cambria" panose="02040503050406030204" pitchFamily="18" charset="0"/>
              </a:rPr>
              <a:t>cd </a:t>
            </a:r>
            <a:r>
              <a:rPr lang="tr-TR" sz="2800" b="1" dirty="0" err="1">
                <a:latin typeface="Cambria" panose="02040503050406030204" pitchFamily="18" charset="0"/>
              </a:rPr>
              <a:t>my_project</a:t>
            </a:r>
            <a:r>
              <a:rPr lang="tr-TR" sz="2800" b="1" dirty="0">
                <a:latin typeface="Cambria" panose="02040503050406030204" pitchFamily="18" charset="0"/>
              </a:rPr>
              <a:t>/</a:t>
            </a:r>
          </a:p>
          <a:p>
            <a:r>
              <a:rPr lang="tr-TR" sz="2800" b="1" dirty="0" err="1">
                <a:latin typeface="Cambria" panose="02040503050406030204" pitchFamily="18" charset="0"/>
              </a:rPr>
              <a:t>cp</a:t>
            </a:r>
            <a:r>
              <a:rPr lang="tr-TR" sz="2800" b="1" dirty="0">
                <a:latin typeface="Cambria" panose="02040503050406030204" pitchFamily="18" charset="0"/>
              </a:rPr>
              <a:t> ../</a:t>
            </a:r>
            <a:r>
              <a:rPr lang="tr-TR" sz="2800" b="1" dirty="0" err="1">
                <a:latin typeface="Cambria" panose="02040503050406030204" pitchFamily="18" charset="0"/>
              </a:rPr>
              <a:t>surface_glycoprotein</a:t>
            </a:r>
            <a:r>
              <a:rPr lang="tr-TR" sz="2800" b="1" dirty="0">
                <a:latin typeface="Cambria" panose="02040503050406030204" pitchFamily="18" charset="0"/>
              </a:rPr>
              <a:t> .</a:t>
            </a:r>
          </a:p>
          <a:p>
            <a:r>
              <a:rPr lang="tr-TR" sz="2800" b="1" dirty="0" err="1">
                <a:latin typeface="Cambria" panose="02040503050406030204" pitchFamily="18" charset="0"/>
              </a:rPr>
              <a:t>ls</a:t>
            </a:r>
            <a:endParaRPr lang="tr-TR" sz="2800" b="1" dirty="0">
              <a:latin typeface="Cambria" panose="02040503050406030204" pitchFamily="18" charset="0"/>
            </a:endParaRPr>
          </a:p>
          <a:p>
            <a:r>
              <a:rPr lang="tr-TR" sz="2800" b="1" dirty="0">
                <a:latin typeface="Cambria" panose="02040503050406030204" pitchFamily="18" charset="0"/>
              </a:rPr>
              <a:t>git </a:t>
            </a:r>
            <a:r>
              <a:rPr lang="tr-TR" sz="2800" b="1" dirty="0" err="1">
                <a:latin typeface="Cambria" panose="02040503050406030204" pitchFamily="18" charset="0"/>
              </a:rPr>
              <a:t>init</a:t>
            </a:r>
            <a:r>
              <a:rPr lang="tr-TR" sz="2800" b="1" dirty="0">
                <a:latin typeface="Cambria" panose="02040503050406030204" pitchFamily="18" charset="0"/>
              </a:rPr>
              <a:t>: </a:t>
            </a:r>
          </a:p>
          <a:p>
            <a:endParaRPr lang="tr-TR" sz="2800" b="1" dirty="0">
              <a:latin typeface="Cambria" panose="02040503050406030204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7FB882-D054-1C48-9045-46BFBD86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602" y="817981"/>
            <a:ext cx="1349829" cy="134982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7719178-FD55-474D-90E4-A92115951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3852560"/>
            <a:ext cx="11950700" cy="596900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3F46B295-4838-5D40-996E-C3C4E68FF290}"/>
              </a:ext>
            </a:extLst>
          </p:cNvPr>
          <p:cNvSpPr/>
          <p:nvPr/>
        </p:nvSpPr>
        <p:spPr>
          <a:xfrm>
            <a:off x="468993" y="5198020"/>
            <a:ext cx="114953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b="1" dirty="0">
                <a:latin typeface="Cambria" panose="02040503050406030204" pitchFamily="18" charset="0"/>
              </a:rPr>
              <a:t>git </a:t>
            </a:r>
            <a:r>
              <a:rPr lang="tr-TR" sz="2800" b="1" dirty="0" err="1">
                <a:latin typeface="Cambria" panose="02040503050406030204" pitchFamily="18" charset="0"/>
              </a:rPr>
              <a:t>add</a:t>
            </a:r>
            <a:r>
              <a:rPr lang="tr-TR" sz="2800" b="1" dirty="0">
                <a:latin typeface="Cambria" panose="02040503050406030204" pitchFamily="18" charset="0"/>
              </a:rPr>
              <a:t>: </a:t>
            </a:r>
            <a:r>
              <a:rPr lang="tr-TR" sz="2800" dirty="0" err="1">
                <a:latin typeface="Cambria" panose="02040503050406030204" pitchFamily="18" charset="0"/>
              </a:rPr>
              <a:t>The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command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used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to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add</a:t>
            </a:r>
            <a:r>
              <a:rPr lang="tr-TR" sz="2800" dirty="0">
                <a:latin typeface="Cambria" panose="02040503050406030204" pitchFamily="18" charset="0"/>
              </a:rPr>
              <a:t> a file </a:t>
            </a:r>
            <a:r>
              <a:rPr lang="tr-TR" sz="2800" dirty="0" err="1">
                <a:latin typeface="Cambria" panose="02040503050406030204" pitchFamily="18" charset="0"/>
              </a:rPr>
              <a:t>that</a:t>
            </a:r>
            <a:r>
              <a:rPr lang="tr-TR" sz="2800" dirty="0">
                <a:latin typeface="Cambria" panose="02040503050406030204" pitchFamily="18" charset="0"/>
              </a:rPr>
              <a:t> is in </a:t>
            </a:r>
            <a:r>
              <a:rPr lang="tr-TR" sz="2800" dirty="0" err="1">
                <a:latin typeface="Cambria" panose="02040503050406030204" pitchFamily="18" charset="0"/>
              </a:rPr>
              <a:t>the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working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directory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to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the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staging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area</a:t>
            </a:r>
            <a:r>
              <a:rPr lang="tr-TR" sz="2800" dirty="0">
                <a:latin typeface="Cambria" panose="02040503050406030204" pitchFamily="18" charset="0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r-TR" sz="2800" b="1" dirty="0">
                <a:latin typeface="Cambria" panose="02040503050406030204" pitchFamily="18" charset="0"/>
              </a:rPr>
              <a:t>git </a:t>
            </a:r>
            <a:r>
              <a:rPr lang="tr-TR" sz="2800" b="1" dirty="0" err="1">
                <a:latin typeface="Cambria" panose="02040503050406030204" pitchFamily="18" charset="0"/>
              </a:rPr>
              <a:t>add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b="1" dirty="0" err="1">
                <a:latin typeface="Cambria" panose="02040503050406030204" pitchFamily="18" charset="0"/>
              </a:rPr>
              <a:t>surface_glycoprotein</a:t>
            </a:r>
            <a:endParaRPr lang="tr-TR" sz="2800" b="1" dirty="0">
              <a:latin typeface="Cambria" panose="02040503050406030204" pitchFamily="18" charset="0"/>
            </a:endParaRPr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E48D7138-CC24-4745-B215-772DB241D8F3}"/>
              </a:ext>
            </a:extLst>
          </p:cNvPr>
          <p:cNvSpPr/>
          <p:nvPr/>
        </p:nvSpPr>
        <p:spPr>
          <a:xfrm>
            <a:off x="2045225" y="4486946"/>
            <a:ext cx="962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 err="1">
                <a:latin typeface="Cambria" panose="02040503050406030204" pitchFamily="18" charset="0"/>
              </a:rPr>
              <a:t>ls</a:t>
            </a:r>
            <a:r>
              <a:rPr lang="tr-TR" sz="2800" b="1" dirty="0">
                <a:latin typeface="Cambria" panose="02040503050406030204" pitchFamily="18" charset="0"/>
              </a:rPr>
              <a:t> -la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32D0A02A-A209-0041-888F-B91D458F3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0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22919621-7C20-7E47-994B-7AE2C441E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161" y="3563351"/>
            <a:ext cx="3975982" cy="1512641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F1DE5D42-78BE-6A47-A0C5-8DF4933A4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713" y="1058221"/>
            <a:ext cx="1310986" cy="1310986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C6B72DF5-B71A-2541-A558-2043300B3534}"/>
              </a:ext>
            </a:extLst>
          </p:cNvPr>
          <p:cNvSpPr txBox="1"/>
          <p:nvPr/>
        </p:nvSpPr>
        <p:spPr>
          <a:xfrm>
            <a:off x="3111959" y="1113148"/>
            <a:ext cx="3791423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B.Sc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Molecular Biology and Genetics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2014-2019</a:t>
            </a: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439196D3-C328-134C-9A5A-07E0ECCDA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783" y="3259975"/>
            <a:ext cx="2187460" cy="2638077"/>
          </a:xfrm>
          <a:prstGeom prst="rect">
            <a:avLst/>
          </a:prstGeom>
        </p:spPr>
      </p:pic>
      <p:sp>
        <p:nvSpPr>
          <p:cNvPr id="19" name="Metin kutusu 18">
            <a:extLst>
              <a:ext uri="{FF2B5EF4-FFF2-40B4-BE49-F238E27FC236}">
                <a16:creationId xmlns:a16="http://schemas.microsoft.com/office/drawing/2014/main" id="{26979155-FE6F-AF4D-973B-EBA261C11BA8}"/>
              </a:ext>
            </a:extLst>
          </p:cNvPr>
          <p:cNvSpPr txBox="1"/>
          <p:nvPr/>
        </p:nvSpPr>
        <p:spPr>
          <a:xfrm>
            <a:off x="3964844" y="3563351"/>
            <a:ext cx="2830716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>
                <a:solidFill>
                  <a:schemeClr val="tx1"/>
                </a:solidFill>
              </a:rPr>
              <a:t>M.Sc</a:t>
            </a:r>
            <a:r>
              <a:rPr lang="en-US" sz="3000" b="1" dirty="0">
                <a:solidFill>
                  <a:schemeClr val="tx1"/>
                </a:solidFill>
              </a:rPr>
              <a:t> Student</a:t>
            </a:r>
          </a:p>
          <a:p>
            <a:pPr algn="ctr"/>
            <a:r>
              <a:rPr lang="en-US" sz="3000" b="1" dirty="0" err="1">
                <a:solidFill>
                  <a:schemeClr val="tx1"/>
                </a:solidFill>
              </a:rPr>
              <a:t>Karaca</a:t>
            </a:r>
            <a:r>
              <a:rPr lang="en-US" sz="3000" b="1" dirty="0">
                <a:solidFill>
                  <a:schemeClr val="tx1"/>
                </a:solidFill>
              </a:rPr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529005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7FB882-D054-1C48-9045-46BFBD86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817982"/>
            <a:ext cx="1349829" cy="1349829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3F46B295-4838-5D40-996E-C3C4E68FF290}"/>
              </a:ext>
            </a:extLst>
          </p:cNvPr>
          <p:cNvSpPr/>
          <p:nvPr/>
        </p:nvSpPr>
        <p:spPr>
          <a:xfrm>
            <a:off x="1732189" y="1763200"/>
            <a:ext cx="9871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b="1" dirty="0">
                <a:latin typeface="Cambria" panose="02040503050406030204" pitchFamily="18" charset="0"/>
              </a:rPr>
              <a:t>git </a:t>
            </a:r>
            <a:r>
              <a:rPr lang="tr-TR" sz="2800" b="1" dirty="0" err="1">
                <a:latin typeface="Cambria" panose="02040503050406030204" pitchFamily="18" charset="0"/>
              </a:rPr>
              <a:t>status</a:t>
            </a:r>
            <a:r>
              <a:rPr lang="tr-TR" sz="2800" b="1" dirty="0">
                <a:latin typeface="Cambria" panose="02040503050406030204" pitchFamily="18" charset="0"/>
              </a:rPr>
              <a:t>: </a:t>
            </a:r>
            <a:r>
              <a:rPr lang="tr-TR" sz="2800" dirty="0" err="1">
                <a:latin typeface="Cambria" panose="02040503050406030204" pitchFamily="18" charset="0"/>
              </a:rPr>
              <a:t>Lists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all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new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or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modified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files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to</a:t>
            </a:r>
            <a:r>
              <a:rPr lang="tr-TR" sz="2800" dirty="0">
                <a:latin typeface="Cambria" panose="02040503050406030204" pitchFamily="18" charset="0"/>
              </a:rPr>
              <a:t> be </a:t>
            </a:r>
            <a:r>
              <a:rPr lang="tr-TR" sz="2800" dirty="0" err="1">
                <a:latin typeface="Cambria" panose="02040503050406030204" pitchFamily="18" charset="0"/>
              </a:rPr>
              <a:t>committed</a:t>
            </a:r>
            <a:endParaRPr lang="tr-TR" sz="2800" dirty="0">
              <a:latin typeface="Cambria" panose="02040503050406030204" pitchFamily="18" charset="0"/>
            </a:endParaRPr>
          </a:p>
        </p:txBody>
      </p:sp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7EC3C991-9399-B74F-B11D-CC6C94A8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189" y="2430263"/>
            <a:ext cx="8489497" cy="2368061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AF2F057A-CC58-F442-B09C-E20EC76A0391}"/>
              </a:ext>
            </a:extLst>
          </p:cNvPr>
          <p:cNvSpPr/>
          <p:nvPr/>
        </p:nvSpPr>
        <p:spPr>
          <a:xfrm>
            <a:off x="1732189" y="5010971"/>
            <a:ext cx="4878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git commit -m "new file added"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8D5197A9-07D1-3142-B45D-18D461CAE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189" y="5685520"/>
            <a:ext cx="8173811" cy="79951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5ACB778-275E-8A49-A8DE-EAC36B405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7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7FB882-D054-1C48-9045-46BFBD86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817982"/>
            <a:ext cx="1349829" cy="1349829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3F46B295-4838-5D40-996E-C3C4E68FF290}"/>
              </a:ext>
            </a:extLst>
          </p:cNvPr>
          <p:cNvSpPr/>
          <p:nvPr/>
        </p:nvSpPr>
        <p:spPr>
          <a:xfrm>
            <a:off x="1732189" y="1763200"/>
            <a:ext cx="9186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b="1" dirty="0" err="1">
                <a:latin typeface="Cambria" panose="02040503050406030204" pitchFamily="18" charset="0"/>
              </a:rPr>
              <a:t>nano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b="1" dirty="0" err="1">
                <a:latin typeface="Cambria" panose="02040503050406030204" pitchFamily="18" charset="0"/>
              </a:rPr>
              <a:t>surface_glycoprotein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and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remove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first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line</a:t>
            </a:r>
            <a:endParaRPr lang="tr-TR" sz="2800" b="1" dirty="0">
              <a:latin typeface="Cambria" panose="02040503050406030204" pitchFamily="18" charset="0"/>
            </a:endParaRPr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A065E947-BAA4-2640-A382-9CF0F3685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69" y="2357472"/>
            <a:ext cx="7212693" cy="153503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480FF1B-7B26-4D47-BF31-8CB2872D1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69" y="5981613"/>
            <a:ext cx="9034545" cy="848266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9930BB62-3AF0-E640-9DC5-B23C6FB8AB5A}"/>
              </a:ext>
            </a:extLst>
          </p:cNvPr>
          <p:cNvSpPr/>
          <p:nvPr/>
        </p:nvSpPr>
        <p:spPr>
          <a:xfrm>
            <a:off x="1492250" y="5432270"/>
            <a:ext cx="9186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>
                <a:latin typeface="Cambria" panose="02040503050406030204" pitchFamily="18" charset="0"/>
              </a:rPr>
              <a:t>To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save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changes</a:t>
            </a:r>
            <a:r>
              <a:rPr lang="tr-TR" sz="2800" dirty="0">
                <a:latin typeface="Cambria" panose="02040503050406030204" pitchFamily="18" charset="0"/>
              </a:rPr>
              <a:t>:</a:t>
            </a:r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27F6108E-EB63-6246-8AEF-1828BBECFC46}"/>
              </a:ext>
            </a:extLst>
          </p:cNvPr>
          <p:cNvSpPr/>
          <p:nvPr/>
        </p:nvSpPr>
        <p:spPr>
          <a:xfrm>
            <a:off x="1836591" y="3978097"/>
            <a:ext cx="1157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git diff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D254FEA4-C3CF-B34A-ADA0-5E8ED294A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7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7FB882-D054-1C48-9045-46BFBD86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761882"/>
            <a:ext cx="1349829" cy="1349829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3F46B295-4838-5D40-996E-C3C4E68FF290}"/>
              </a:ext>
            </a:extLst>
          </p:cNvPr>
          <p:cNvSpPr/>
          <p:nvPr/>
        </p:nvSpPr>
        <p:spPr>
          <a:xfrm>
            <a:off x="1732189" y="1763200"/>
            <a:ext cx="9186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b="1" dirty="0">
                <a:latin typeface="Cambria" panose="02040503050406030204" pitchFamily="18" charset="0"/>
              </a:rPr>
              <a:t>git </a:t>
            </a:r>
            <a:r>
              <a:rPr lang="tr-TR" sz="2800" b="1" dirty="0" err="1">
                <a:latin typeface="Cambria" panose="02040503050406030204" pitchFamily="18" charset="0"/>
              </a:rPr>
              <a:t>log</a:t>
            </a:r>
            <a:r>
              <a:rPr lang="tr-TR" sz="2800" b="1" dirty="0">
                <a:latin typeface="Cambria" panose="02040503050406030204" pitchFamily="18" charset="0"/>
              </a:rPr>
              <a:t>: </a:t>
            </a:r>
            <a:r>
              <a:rPr lang="tr-TR" sz="2800" dirty="0"/>
              <a:t> </a:t>
            </a:r>
            <a:r>
              <a:rPr lang="tr-TR" sz="2800" dirty="0" err="1"/>
              <a:t>To</a:t>
            </a:r>
            <a:r>
              <a:rPr lang="tr-TR" sz="2800" dirty="0"/>
              <a:t> </a:t>
            </a:r>
            <a:r>
              <a:rPr lang="tr-TR" sz="2800" dirty="0" err="1"/>
              <a:t>see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history</a:t>
            </a:r>
            <a:r>
              <a:rPr lang="tr-TR" sz="2800" dirty="0"/>
              <a:t> of </a:t>
            </a:r>
            <a:r>
              <a:rPr lang="tr-TR" sz="2800" dirty="0" err="1"/>
              <a:t>commit</a:t>
            </a:r>
            <a:r>
              <a:rPr lang="tr-TR" sz="2800" dirty="0"/>
              <a:t> </a:t>
            </a:r>
            <a:r>
              <a:rPr lang="tr-TR" sz="2800" dirty="0" err="1"/>
              <a:t>you</a:t>
            </a:r>
            <a:r>
              <a:rPr lang="tr-TR" sz="2800" dirty="0"/>
              <a:t> </a:t>
            </a:r>
            <a:r>
              <a:rPr lang="tr-TR" sz="2800" dirty="0" err="1"/>
              <a:t>made</a:t>
            </a:r>
            <a:r>
              <a:rPr lang="tr-TR" sz="2800" dirty="0"/>
              <a:t> </a:t>
            </a:r>
            <a:r>
              <a:rPr lang="tr-TR" sz="2800" dirty="0" err="1"/>
              <a:t>to</a:t>
            </a:r>
            <a:r>
              <a:rPr lang="tr-TR" sz="2800" dirty="0"/>
              <a:t> </a:t>
            </a:r>
            <a:r>
              <a:rPr lang="tr-TR" sz="2800" dirty="0" err="1"/>
              <a:t>your</a:t>
            </a:r>
            <a:r>
              <a:rPr lang="tr-TR" sz="2800" dirty="0"/>
              <a:t> </a:t>
            </a:r>
            <a:r>
              <a:rPr lang="tr-TR" sz="2800" dirty="0" err="1"/>
              <a:t>files</a:t>
            </a:r>
            <a:r>
              <a:rPr lang="tr-TR" sz="2800" dirty="0"/>
              <a:t>.</a:t>
            </a:r>
            <a:endParaRPr lang="tr-TR" sz="2800" dirty="0">
              <a:latin typeface="Cambria" panose="02040503050406030204" pitchFamily="18" charset="0"/>
            </a:endParaRPr>
          </a:p>
        </p:txBody>
      </p:sp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DF0E816F-943E-3043-9C6F-E2B3FB4F5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28" y="2612823"/>
            <a:ext cx="9220200" cy="32004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93BEC8D-F8A0-5D4B-BDBB-0EC715454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02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69" y="37428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 via </a:t>
            </a:r>
            <a:r>
              <a:rPr lang="en-US" b="1" dirty="0">
                <a:solidFill>
                  <a:srgbClr val="FF0000"/>
                </a:solidFill>
              </a:rPr>
              <a:t>GitHub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7FB882-D054-1C48-9045-46BFBD86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602" y="817981"/>
            <a:ext cx="1349829" cy="134982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2D0A02A-A209-0041-888F-B91D458F3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1D83F823-B5BA-1540-B68C-CC0F0ABBE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510" y="2655655"/>
            <a:ext cx="7164921" cy="4069071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E3F30535-2B83-5847-9B0E-1556F9C59EDF}"/>
              </a:ext>
            </a:extLst>
          </p:cNvPr>
          <p:cNvSpPr/>
          <p:nvPr/>
        </p:nvSpPr>
        <p:spPr>
          <a:xfrm>
            <a:off x="278296" y="2932213"/>
            <a:ext cx="51550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GitHub</a:t>
            </a:r>
            <a:r>
              <a:rPr lang="tr-TR" sz="2800" b="1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tr-TR" sz="2800" dirty="0">
                <a:solidFill>
                  <a:srgbClr val="202122"/>
                </a:solidFill>
                <a:latin typeface="Arial" panose="020B0604020202020204" pitchFamily="34" charset="0"/>
              </a:rPr>
              <a:t>is a </a:t>
            </a:r>
            <a:r>
              <a:rPr lang="tr-TR" sz="2800" dirty="0" err="1">
                <a:solidFill>
                  <a:srgbClr val="202122"/>
                </a:solidFill>
                <a:latin typeface="Arial" panose="020B0604020202020204" pitchFamily="34" charset="0"/>
              </a:rPr>
              <a:t>provider</a:t>
            </a:r>
            <a:r>
              <a:rPr lang="tr-TR" sz="2800" dirty="0">
                <a:solidFill>
                  <a:srgbClr val="202122"/>
                </a:solidFill>
                <a:latin typeface="Arial" panose="020B0604020202020204" pitchFamily="34" charset="0"/>
              </a:rPr>
              <a:t> of internet </a:t>
            </a:r>
            <a:r>
              <a:rPr lang="tr-TR" sz="2800" dirty="0" err="1">
                <a:solidFill>
                  <a:srgbClr val="202122"/>
                </a:solidFill>
                <a:latin typeface="Arial" panose="020B0604020202020204" pitchFamily="34" charset="0"/>
              </a:rPr>
              <a:t>hosting</a:t>
            </a:r>
            <a:r>
              <a:rPr lang="tr-TR" sz="2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tr-TR" sz="2800" dirty="0" err="1">
                <a:solidFill>
                  <a:srgbClr val="202122"/>
                </a:solidFill>
                <a:latin typeface="Arial" panose="020B0604020202020204" pitchFamily="34" charset="0"/>
              </a:rPr>
              <a:t>for</a:t>
            </a:r>
            <a:r>
              <a:rPr lang="tr-TR" sz="2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tr-TR" sz="2800" dirty="0" err="1">
                <a:solidFill>
                  <a:srgbClr val="202122"/>
                </a:solidFill>
                <a:latin typeface="Arial" panose="020B0604020202020204" pitchFamily="34" charset="0"/>
              </a:rPr>
              <a:t>version</a:t>
            </a:r>
            <a:r>
              <a:rPr lang="tr-TR" sz="2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tr-TR" sz="2800" dirty="0" err="1">
                <a:solidFill>
                  <a:srgbClr val="202122"/>
                </a:solidFill>
                <a:latin typeface="Arial" panose="020B0604020202020204" pitchFamily="34" charset="0"/>
              </a:rPr>
              <a:t>control</a:t>
            </a:r>
            <a:r>
              <a:rPr lang="tr-TR" sz="2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tr-TR" sz="2800" dirty="0" err="1">
                <a:solidFill>
                  <a:srgbClr val="202122"/>
                </a:solidFill>
                <a:latin typeface="Arial" panose="020B0604020202020204" pitchFamily="34" charset="0"/>
              </a:rPr>
              <a:t>using</a:t>
            </a:r>
            <a:r>
              <a:rPr lang="tr-TR" sz="2800" dirty="0">
                <a:solidFill>
                  <a:srgbClr val="202122"/>
                </a:solidFill>
                <a:latin typeface="Arial" panose="020B0604020202020204" pitchFamily="34" charset="0"/>
              </a:rPr>
              <a:t> Git.</a:t>
            </a:r>
            <a:endParaRPr lang="en-US" sz="2800" dirty="0"/>
          </a:p>
        </p:txBody>
      </p:sp>
      <p:pic>
        <p:nvPicPr>
          <p:cNvPr id="5" name="Resim 4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8A6CCAB6-488C-6946-BF30-B7B5882D8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391" y="1848806"/>
            <a:ext cx="4371262" cy="144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0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69" y="37428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 via </a:t>
            </a:r>
            <a:r>
              <a:rPr lang="en-US" b="1" dirty="0">
                <a:solidFill>
                  <a:srgbClr val="FF0000"/>
                </a:solidFill>
              </a:rPr>
              <a:t>GitHub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7FB882-D054-1C48-9045-46BFBD86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602" y="817981"/>
            <a:ext cx="1349829" cy="134982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2D0A02A-A209-0041-888F-B91D458F3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23A23A6-BBCF-C442-9683-ECF1BF3AC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383" y="1541156"/>
            <a:ext cx="8720174" cy="5047544"/>
          </a:xfrm>
          <a:prstGeom prst="rect">
            <a:avLst/>
          </a:prstGeom>
        </p:spPr>
      </p:pic>
      <p:sp>
        <p:nvSpPr>
          <p:cNvPr id="4" name="Sol Ok 3">
            <a:extLst>
              <a:ext uri="{FF2B5EF4-FFF2-40B4-BE49-F238E27FC236}">
                <a16:creationId xmlns:a16="http://schemas.microsoft.com/office/drawing/2014/main" id="{87A8A66F-D43E-9441-9E2F-66024ECEB23C}"/>
              </a:ext>
            </a:extLst>
          </p:cNvPr>
          <p:cNvSpPr/>
          <p:nvPr/>
        </p:nvSpPr>
        <p:spPr>
          <a:xfrm rot="2386423">
            <a:off x="9611459" y="1767883"/>
            <a:ext cx="1219200" cy="99391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2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69" y="37428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 </a:t>
            </a:r>
            <a:br>
              <a:rPr lang="en-US" b="1" dirty="0"/>
            </a:br>
            <a:r>
              <a:rPr lang="en-US" b="1" dirty="0">
                <a:solidFill>
                  <a:srgbClr val="FF0000"/>
                </a:solidFill>
              </a:rPr>
              <a:t>GitHub Desktop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7FB882-D054-1C48-9045-46BFBD86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602" y="817981"/>
            <a:ext cx="1349829" cy="134982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2D0A02A-A209-0041-888F-B91D458F3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3AC0A75-F791-AE44-9460-C01A8825B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217" y="1956721"/>
            <a:ext cx="8017565" cy="43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559AF1E9-E8E1-4443-8C24-1B4EAC4E2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82367" cy="2228850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3C6DAAEC-A879-9F4F-8FDC-52E369D7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450" y="452252"/>
            <a:ext cx="5990288" cy="5990288"/>
          </a:xfrm>
          <a:prstGeom prst="rect">
            <a:avLst/>
          </a:prstGeom>
        </p:spPr>
      </p:pic>
      <p:pic>
        <p:nvPicPr>
          <p:cNvPr id="13" name="Resim 12" descr="metin, küçük resim, yemek takımı, tabak çanak içeren bir resim&#10;&#10;Açıklama otomatik olarak oluşturuldu">
            <a:extLst>
              <a:ext uri="{FF2B5EF4-FFF2-40B4-BE49-F238E27FC236}">
                <a16:creationId xmlns:a16="http://schemas.microsoft.com/office/drawing/2014/main" id="{81B18FA8-BDDD-ED49-B15B-EA240C40C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5867107"/>
            <a:ext cx="2650164" cy="876593"/>
          </a:xfrm>
          <a:prstGeom prst="rect">
            <a:avLst/>
          </a:prstGeom>
        </p:spPr>
      </p:pic>
      <p:pic>
        <p:nvPicPr>
          <p:cNvPr id="14" name="Resim 13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8AC079DA-7A13-274D-B34D-9A62C3316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002" y="5965351"/>
            <a:ext cx="2075598" cy="7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10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559AF1E9-E8E1-4443-8C24-1B4EAC4E2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82367" cy="2228850"/>
          </a:xfrm>
          <a:prstGeom prst="rect">
            <a:avLst/>
          </a:prstGeom>
        </p:spPr>
      </p:pic>
      <p:pic>
        <p:nvPicPr>
          <p:cNvPr id="13" name="Resim 12" descr="metin, küçük resim, yemek takımı, tabak çanak içeren bir resim&#10;&#10;Açıklama otomatik olarak oluşturuldu">
            <a:extLst>
              <a:ext uri="{FF2B5EF4-FFF2-40B4-BE49-F238E27FC236}">
                <a16:creationId xmlns:a16="http://schemas.microsoft.com/office/drawing/2014/main" id="{81B18FA8-BDDD-ED49-B15B-EA240C40C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3" y="5867107"/>
            <a:ext cx="2650164" cy="876593"/>
          </a:xfrm>
          <a:prstGeom prst="rect">
            <a:avLst/>
          </a:prstGeom>
        </p:spPr>
      </p:pic>
      <p:pic>
        <p:nvPicPr>
          <p:cNvPr id="14" name="Resim 13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8AC079DA-7A13-274D-B34D-9A62C3316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002" y="5965351"/>
            <a:ext cx="2075598" cy="778349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1C51F6A2-0E5E-6240-9C42-4D41E7AFB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064" y="600074"/>
            <a:ext cx="8985824" cy="504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4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603527-6B08-7C4F-89AC-D1BB5FB7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Command Line Basics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D1711BD-B4CB-8E48-8330-882191EFE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Command</a:t>
            </a:r>
            <a:r>
              <a:rPr lang="en-US" dirty="0"/>
              <a:t> is a specific input type; “Show me all my files!”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tr-TR" dirty="0" err="1">
                <a:solidFill>
                  <a:srgbClr val="FF0000"/>
                </a:solidFill>
              </a:rPr>
              <a:t>Command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line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/>
              <a:t>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line</a:t>
            </a:r>
            <a:r>
              <a:rPr lang="tr-TR" dirty="0"/>
              <a:t> </a:t>
            </a:r>
            <a:r>
              <a:rPr lang="tr-TR" dirty="0" err="1"/>
              <a:t>within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terminal </a:t>
            </a:r>
            <a:r>
              <a:rPr lang="tr-TR" dirty="0" err="1"/>
              <a:t>which</a:t>
            </a:r>
            <a:r>
              <a:rPr lang="tr-TR" dirty="0"/>
              <a:t> can be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commands</a:t>
            </a:r>
            <a:r>
              <a:rPr lang="tr-TR" dirty="0"/>
              <a:t>. </a:t>
            </a:r>
          </a:p>
          <a:p>
            <a:endParaRPr lang="tr-TR" dirty="0"/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command</a:t>
            </a:r>
            <a:r>
              <a:rPr lang="tr-TR" dirty="0"/>
              <a:t> </a:t>
            </a:r>
            <a:r>
              <a:rPr lang="tr-TR" dirty="0" err="1"/>
              <a:t>line</a:t>
            </a:r>
            <a:r>
              <a:rPr lang="tr-TR" dirty="0"/>
              <a:t> </a:t>
            </a:r>
            <a:r>
              <a:rPr lang="tr-TR" dirty="0" err="1"/>
              <a:t>allows</a:t>
            </a:r>
            <a:r>
              <a:rPr lang="tr-TR" dirty="0"/>
              <a:t> </a:t>
            </a:r>
            <a:r>
              <a:rPr lang="tr-TR" dirty="0" err="1"/>
              <a:t>users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run</a:t>
            </a:r>
            <a:r>
              <a:rPr lang="tr-TR" dirty="0"/>
              <a:t> a </a:t>
            </a:r>
            <a:r>
              <a:rPr lang="tr-TR" dirty="0" err="1"/>
              <a:t>vast</a:t>
            </a:r>
            <a:r>
              <a:rPr lang="tr-TR" dirty="0"/>
              <a:t> </a:t>
            </a:r>
            <a:r>
              <a:rPr lang="tr-TR" dirty="0" err="1"/>
              <a:t>range</a:t>
            </a:r>
            <a:r>
              <a:rPr lang="tr-TR" dirty="0"/>
              <a:t> of </a:t>
            </a:r>
            <a:r>
              <a:rPr lang="tr-TR" dirty="0" err="1"/>
              <a:t>commands</a:t>
            </a:r>
            <a:r>
              <a:rPr lang="tr-TR" dirty="0"/>
              <a:t>.</a:t>
            </a:r>
          </a:p>
          <a:p>
            <a:r>
              <a:rPr lang="tr-TR" dirty="0" err="1"/>
              <a:t>It</a:t>
            </a:r>
            <a:r>
              <a:rPr lang="tr-TR" dirty="0"/>
              <a:t> is </a:t>
            </a:r>
            <a:r>
              <a:rPr lang="tr-TR" dirty="0" err="1"/>
              <a:t>also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starting</a:t>
            </a:r>
            <a:r>
              <a:rPr lang="tr-TR" dirty="0"/>
              <a:t> </a:t>
            </a:r>
            <a:r>
              <a:rPr lang="tr-TR" dirty="0" err="1"/>
              <a:t>point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running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bioinformatics</a:t>
            </a:r>
            <a:r>
              <a:rPr lang="tr-TR" dirty="0"/>
              <a:t> software.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CD99BC1-AFBA-BA45-A60E-E08112034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07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20A2D0-13C3-CB4A-84AB-7EA94C62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err="1"/>
              <a:t>Directories</a:t>
            </a:r>
            <a:r>
              <a:rPr lang="tr-TR" b="1" dirty="0"/>
              <a:t> </a:t>
            </a:r>
            <a:r>
              <a:rPr lang="tr-TR" b="1" dirty="0" err="1"/>
              <a:t>and</a:t>
            </a:r>
            <a:r>
              <a:rPr lang="tr-TR" b="1" dirty="0"/>
              <a:t> </a:t>
            </a:r>
            <a:r>
              <a:rPr lang="tr-TR" b="1" dirty="0" err="1"/>
              <a:t>Files</a:t>
            </a:r>
            <a:endParaRPr lang="en-US" dirty="0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5AF1E94-10ED-0C4B-86EB-FA7DE3E1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879" y="1253331"/>
            <a:ext cx="10515600" cy="1164624"/>
          </a:xfrm>
        </p:spPr>
        <p:txBody>
          <a:bodyPr>
            <a:normAutofit/>
          </a:bodyPr>
          <a:lstStyle/>
          <a:p>
            <a:endParaRPr lang="tr-TR" b="1" dirty="0"/>
          </a:p>
          <a:p>
            <a:pPr marL="0" indent="0">
              <a:buNone/>
            </a:pP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operating</a:t>
            </a:r>
            <a:r>
              <a:rPr lang="tr-TR" dirty="0"/>
              <a:t> </a:t>
            </a:r>
            <a:r>
              <a:rPr lang="tr-TR" dirty="0" err="1"/>
              <a:t>systems</a:t>
            </a:r>
            <a:r>
              <a:rPr lang="tr-TR" dirty="0"/>
              <a:t>, </a:t>
            </a:r>
            <a:r>
              <a:rPr lang="tr-TR" dirty="0" err="1"/>
              <a:t>information</a:t>
            </a:r>
            <a:r>
              <a:rPr lang="tr-TR" dirty="0"/>
              <a:t> is </a:t>
            </a:r>
            <a:r>
              <a:rPr lang="tr-TR" dirty="0" err="1"/>
              <a:t>stored</a:t>
            </a:r>
            <a:r>
              <a:rPr lang="tr-TR" dirty="0"/>
              <a:t> in </a:t>
            </a:r>
            <a:r>
              <a:rPr lang="tr-TR" dirty="0" err="1"/>
              <a:t>files</a:t>
            </a:r>
            <a:r>
              <a:rPr lang="tr-TR" dirty="0"/>
              <a:t>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45070F8-401A-9A48-BE1B-BD781665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8" y="3124110"/>
            <a:ext cx="5491163" cy="3471721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690101B1-6463-A44F-B0C6-6DC2A2800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D5807904-557B-1D45-AC08-6D42214210E5}"/>
              </a:ext>
            </a:extLst>
          </p:cNvPr>
          <p:cNvSpPr txBox="1"/>
          <p:nvPr/>
        </p:nvSpPr>
        <p:spPr>
          <a:xfrm>
            <a:off x="85489" y="3574378"/>
            <a:ext cx="2381999" cy="553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ooper Black" panose="0208090404030B020404" pitchFamily="18" charset="0"/>
              </a:rPr>
              <a:t>Your file organization </a:t>
            </a:r>
          </a:p>
          <a:p>
            <a:pPr algn="ctr"/>
            <a:r>
              <a:rPr lang="en-US" sz="1500" dirty="0">
                <a:latin typeface="Cooper Black" panose="0208090404030B020404" pitchFamily="18" charset="0"/>
              </a:rPr>
              <a:t>might be different</a:t>
            </a:r>
          </a:p>
        </p:txBody>
      </p:sp>
      <p:cxnSp>
        <p:nvCxnSpPr>
          <p:cNvPr id="9" name="Eğri Bağlayıcı 8">
            <a:extLst>
              <a:ext uri="{FF2B5EF4-FFF2-40B4-BE49-F238E27FC236}">
                <a16:creationId xmlns:a16="http://schemas.microsoft.com/office/drawing/2014/main" id="{E215C164-A82A-EB45-A4E8-9CB24ECBCE86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467488" y="3851377"/>
            <a:ext cx="562211" cy="49952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İçerik Yer Tutucusu 5">
            <a:extLst>
              <a:ext uri="{FF2B5EF4-FFF2-40B4-BE49-F238E27FC236}">
                <a16:creationId xmlns:a16="http://schemas.microsoft.com/office/drawing/2014/main" id="{E9DDC425-4AB3-4845-8F68-33D8913A56DE}"/>
              </a:ext>
            </a:extLst>
          </p:cNvPr>
          <p:cNvSpPr txBox="1">
            <a:spLocks/>
          </p:cNvSpPr>
          <p:nvPr/>
        </p:nvSpPr>
        <p:spPr>
          <a:xfrm>
            <a:off x="6962775" y="2963752"/>
            <a:ext cx="4442704" cy="1164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28B22C17-F379-4D4A-A9AD-96F22CDE5146}"/>
              </a:ext>
            </a:extLst>
          </p:cNvPr>
          <p:cNvSpPr txBox="1"/>
          <p:nvPr/>
        </p:nvSpPr>
        <p:spPr>
          <a:xfrm>
            <a:off x="5072064" y="3051158"/>
            <a:ext cx="6615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Open your terminal or an online cloud shell!</a:t>
            </a: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A1107673-C426-6649-B5F3-E7FA96458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8833" y="3769493"/>
            <a:ext cx="2385499" cy="1254311"/>
          </a:xfrm>
          <a:prstGeom prst="rect">
            <a:avLst/>
          </a:prstGeom>
        </p:spPr>
      </p:pic>
      <p:pic>
        <p:nvPicPr>
          <p:cNvPr id="19" name="Resim 18" descr="metin, kol saati içeren bir resim&#10;&#10;Açıklama otomatik olarak oluşturuldu">
            <a:extLst>
              <a:ext uri="{FF2B5EF4-FFF2-40B4-BE49-F238E27FC236}">
                <a16:creationId xmlns:a16="http://schemas.microsoft.com/office/drawing/2014/main" id="{479CD908-3D95-A14D-A649-ED6C6B689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007" y="4558739"/>
            <a:ext cx="2689535" cy="1045930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DC91340B-DE5F-2F4D-9182-CA174F5DC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171" y="3445767"/>
            <a:ext cx="1130323" cy="113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5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20A2D0-13C3-CB4A-84AB-7EA94C62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err="1"/>
              <a:t>Directories</a:t>
            </a:r>
            <a:r>
              <a:rPr lang="tr-TR" b="1" dirty="0"/>
              <a:t> </a:t>
            </a:r>
            <a:r>
              <a:rPr lang="tr-TR" b="1" dirty="0" err="1"/>
              <a:t>and</a:t>
            </a:r>
            <a:r>
              <a:rPr lang="tr-TR" b="1" dirty="0"/>
              <a:t> </a:t>
            </a:r>
            <a:r>
              <a:rPr lang="tr-TR" b="1" dirty="0" err="1"/>
              <a:t>Files</a:t>
            </a:r>
            <a:endParaRPr lang="en-US" dirty="0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5AF1E94-10ED-0C4B-86EB-FA7DE3E1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879" y="1253331"/>
            <a:ext cx="10515600" cy="4351338"/>
          </a:xfrm>
        </p:spPr>
        <p:txBody>
          <a:bodyPr>
            <a:normAutofit/>
          </a:bodyPr>
          <a:lstStyle/>
          <a:p>
            <a:endParaRPr lang="tr-TR" b="1" dirty="0"/>
          </a:p>
          <a:p>
            <a:pPr marL="0" indent="0">
              <a:buNone/>
            </a:pPr>
            <a:r>
              <a:rPr lang="tr-TR" dirty="0" err="1"/>
              <a:t>In</a:t>
            </a:r>
            <a:r>
              <a:rPr lang="tr-TR" dirty="0"/>
              <a:t> Linux, as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operating</a:t>
            </a:r>
            <a:r>
              <a:rPr lang="tr-TR" dirty="0"/>
              <a:t> </a:t>
            </a:r>
            <a:r>
              <a:rPr lang="tr-TR" dirty="0" err="1"/>
              <a:t>systems</a:t>
            </a:r>
            <a:r>
              <a:rPr lang="tr-TR" dirty="0"/>
              <a:t>, </a:t>
            </a:r>
            <a:r>
              <a:rPr lang="tr-TR" dirty="0" err="1"/>
              <a:t>information</a:t>
            </a:r>
            <a:r>
              <a:rPr lang="tr-TR" dirty="0"/>
              <a:t> is </a:t>
            </a:r>
            <a:r>
              <a:rPr lang="tr-TR" dirty="0" err="1"/>
              <a:t>stored</a:t>
            </a:r>
            <a:r>
              <a:rPr lang="tr-TR" dirty="0"/>
              <a:t> in </a:t>
            </a:r>
            <a:r>
              <a:rPr lang="tr-TR" dirty="0" err="1"/>
              <a:t>files</a:t>
            </a:r>
            <a:r>
              <a:rPr lang="tr-TR" dirty="0"/>
              <a:t>.</a:t>
            </a:r>
          </a:p>
          <a:p>
            <a:pPr marL="0" indent="0">
              <a:buNone/>
            </a:pPr>
            <a:br>
              <a:rPr lang="tr-TR" dirty="0"/>
            </a:br>
            <a:endParaRPr lang="en-US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8C3995CB-C4A0-1B44-A041-B36F15A05C82}"/>
              </a:ext>
            </a:extLst>
          </p:cNvPr>
          <p:cNvSpPr txBox="1"/>
          <p:nvPr/>
        </p:nvSpPr>
        <p:spPr>
          <a:xfrm>
            <a:off x="1755918" y="2499642"/>
            <a:ext cx="84004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 err="1"/>
              <a:t>The</a:t>
            </a:r>
            <a:r>
              <a:rPr lang="tr-TR" sz="1500" dirty="0"/>
              <a:t> </a:t>
            </a:r>
            <a:r>
              <a:rPr lang="tr-TR" sz="1500" dirty="0" err="1"/>
              <a:t>pwd</a:t>
            </a:r>
            <a:r>
              <a:rPr lang="tr-TR" sz="1500" dirty="0"/>
              <a:t> </a:t>
            </a:r>
            <a:r>
              <a:rPr lang="tr-TR" sz="1500" dirty="0" err="1"/>
              <a:t>command</a:t>
            </a:r>
            <a:r>
              <a:rPr lang="tr-TR" sz="1500" dirty="0"/>
              <a:t> </a:t>
            </a:r>
            <a:r>
              <a:rPr lang="tr-TR" sz="1500" dirty="0" err="1"/>
              <a:t>displays</a:t>
            </a:r>
            <a:r>
              <a:rPr lang="tr-TR" sz="1500" dirty="0"/>
              <a:t> (“</a:t>
            </a:r>
            <a:r>
              <a:rPr lang="tr-TR" sz="1500" dirty="0" err="1"/>
              <a:t>prints</a:t>
            </a:r>
            <a:r>
              <a:rPr lang="tr-TR" sz="1500" dirty="0"/>
              <a:t>” </a:t>
            </a:r>
            <a:r>
              <a:rPr lang="tr-TR" sz="1500" dirty="0" err="1"/>
              <a:t>to</a:t>
            </a:r>
            <a:r>
              <a:rPr lang="tr-TR" sz="1500" dirty="0"/>
              <a:t> </a:t>
            </a:r>
            <a:r>
              <a:rPr lang="tr-TR" sz="1500" dirty="0" err="1"/>
              <a:t>the</a:t>
            </a:r>
            <a:r>
              <a:rPr lang="tr-TR" sz="1500" dirty="0"/>
              <a:t> </a:t>
            </a:r>
            <a:r>
              <a:rPr lang="tr-TR" sz="1500" dirty="0" err="1"/>
              <a:t>screen</a:t>
            </a:r>
            <a:r>
              <a:rPr lang="tr-TR" sz="1500" dirty="0"/>
              <a:t>) </a:t>
            </a:r>
            <a:r>
              <a:rPr lang="tr-TR" sz="1500" dirty="0" err="1"/>
              <a:t>the</a:t>
            </a:r>
            <a:r>
              <a:rPr lang="tr-TR" sz="1500" dirty="0"/>
              <a:t> </a:t>
            </a:r>
            <a:r>
              <a:rPr lang="tr-TR" sz="1500" dirty="0" err="1"/>
              <a:t>current</a:t>
            </a:r>
            <a:r>
              <a:rPr lang="tr-TR" sz="1500" dirty="0"/>
              <a:t> </a:t>
            </a:r>
            <a:r>
              <a:rPr lang="tr-TR" sz="1500" dirty="0" err="1"/>
              <a:t>working</a:t>
            </a:r>
            <a:r>
              <a:rPr lang="tr-TR" sz="1500" dirty="0"/>
              <a:t> </a:t>
            </a:r>
            <a:r>
              <a:rPr lang="tr-TR" sz="1500" dirty="0" err="1"/>
              <a:t>directory</a:t>
            </a:r>
            <a:r>
              <a:rPr lang="tr-TR" sz="1500" dirty="0"/>
              <a:t>. </a:t>
            </a:r>
          </a:p>
          <a:p>
            <a:endParaRPr lang="en-US" sz="1500" b="1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E57DFD67-F5FD-E84C-97EC-4A604EA82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737" y="3432062"/>
            <a:ext cx="7025364" cy="662635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FC0F098C-D038-A341-9FC1-F50AA1B0E989}"/>
              </a:ext>
            </a:extLst>
          </p:cNvPr>
          <p:cNvSpPr/>
          <p:nvPr/>
        </p:nvSpPr>
        <p:spPr>
          <a:xfrm>
            <a:off x="1007874" y="2449286"/>
            <a:ext cx="924863" cy="481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pwd</a:t>
            </a:r>
            <a:r>
              <a:rPr lang="en-US" b="1" dirty="0"/>
              <a:t>: </a:t>
            </a:r>
            <a:endParaRPr lang="en-US" dirty="0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D72BF9D5-75E7-1845-873A-0F78BE534D4F}"/>
              </a:ext>
            </a:extLst>
          </p:cNvPr>
          <p:cNvSpPr/>
          <p:nvPr/>
        </p:nvSpPr>
        <p:spPr>
          <a:xfrm>
            <a:off x="1001486" y="4598977"/>
            <a:ext cx="1321231" cy="481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whoami</a:t>
            </a:r>
            <a:r>
              <a:rPr lang="en-US" b="1" dirty="0"/>
              <a:t>:</a:t>
            </a:r>
            <a:endParaRPr lang="en-US" dirty="0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2717E3F7-B0F4-C348-86F8-6E8E92DBC17C}"/>
              </a:ext>
            </a:extLst>
          </p:cNvPr>
          <p:cNvSpPr/>
          <p:nvPr/>
        </p:nvSpPr>
        <p:spPr>
          <a:xfrm>
            <a:off x="2240037" y="4631284"/>
            <a:ext cx="3395184" cy="4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500" dirty="0">
                <a:latin typeface="Calibri" panose="020F0502020204030204" pitchFamily="34" charset="0"/>
              </a:rPr>
              <a:t>Displays </a:t>
            </a:r>
            <a:r>
              <a:rPr lang="tr-TR" sz="1500" dirty="0" err="1">
                <a:latin typeface="Calibri" panose="020F0502020204030204" pitchFamily="34" charset="0"/>
              </a:rPr>
              <a:t>your</a:t>
            </a:r>
            <a:r>
              <a:rPr lang="tr-TR" sz="1500" dirty="0">
                <a:latin typeface="Calibri" panose="020F0502020204030204" pitchFamily="34" charset="0"/>
              </a:rPr>
              <a:t> </a:t>
            </a:r>
            <a:r>
              <a:rPr lang="tr-TR" sz="1500" dirty="0" err="1">
                <a:latin typeface="Calibri" panose="020F0502020204030204" pitchFamily="34" charset="0"/>
              </a:rPr>
              <a:t>logged</a:t>
            </a:r>
            <a:r>
              <a:rPr lang="tr-TR" sz="1500" dirty="0">
                <a:latin typeface="Calibri" panose="020F0502020204030204" pitchFamily="34" charset="0"/>
              </a:rPr>
              <a:t> in </a:t>
            </a:r>
            <a:r>
              <a:rPr lang="tr-TR" sz="1500" dirty="0" err="1">
                <a:latin typeface="Calibri" panose="020F0502020204030204" pitchFamily="34" charset="0"/>
              </a:rPr>
              <a:t>user</a:t>
            </a:r>
            <a:r>
              <a:rPr lang="tr-TR" sz="1500" dirty="0">
                <a:latin typeface="Calibri" panose="020F0502020204030204" pitchFamily="34" charset="0"/>
              </a:rPr>
              <a:t> </a:t>
            </a:r>
            <a:r>
              <a:rPr lang="tr-TR" sz="1500" dirty="0" err="1">
                <a:latin typeface="Calibri" panose="020F0502020204030204" pitchFamily="34" charset="0"/>
              </a:rPr>
              <a:t>id</a:t>
            </a:r>
            <a:r>
              <a:rPr lang="tr-TR" sz="1500" dirty="0">
                <a:latin typeface="Calibri" panose="020F0502020204030204" pitchFamily="34" charset="0"/>
              </a:rPr>
              <a:t>. </a:t>
            </a:r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F403A8C7-1E3E-3648-AF76-A1FD2ACB8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737" y="5394552"/>
            <a:ext cx="7080634" cy="71233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690101B1-6463-A44F-B0C6-6DC2A2800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6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5AF1E94-10ED-0C4B-86EB-FA7DE3E1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671"/>
            <a:ext cx="10515600" cy="6881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 err="1"/>
              <a:t>ls</a:t>
            </a:r>
            <a:r>
              <a:rPr lang="tr-TR" b="1" dirty="0"/>
              <a:t>: </a:t>
            </a:r>
            <a:r>
              <a:rPr lang="tr-TR" dirty="0"/>
              <a:t>Directory </a:t>
            </a:r>
            <a:r>
              <a:rPr lang="tr-TR" dirty="0" err="1"/>
              <a:t>listing</a:t>
            </a:r>
            <a:r>
              <a:rPr lang="tr-TR" dirty="0"/>
              <a:t>. 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Listing directories and files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7E21AAB-0EEC-7E42-A4D9-0E6AA9AE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22C7A31D-BAB8-794F-BFD7-19C42C09D205}"/>
              </a:ext>
            </a:extLst>
          </p:cNvPr>
          <p:cNvSpPr txBox="1"/>
          <p:nvPr/>
        </p:nvSpPr>
        <p:spPr>
          <a:xfrm>
            <a:off x="798911" y="2616295"/>
            <a:ext cx="2839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ls –l: </a:t>
            </a:r>
            <a:r>
              <a:rPr lang="en-US" sz="2800" dirty="0"/>
              <a:t>long version </a:t>
            </a:r>
          </a:p>
        </p:txBody>
      </p:sp>
      <p:pic>
        <p:nvPicPr>
          <p:cNvPr id="11" name="Resim 10" descr="metin, skorbord içeren bir resim&#10;&#10;Açıklama otomatik olarak oluşturuldu">
            <a:extLst>
              <a:ext uri="{FF2B5EF4-FFF2-40B4-BE49-F238E27FC236}">
                <a16:creationId xmlns:a16="http://schemas.microsoft.com/office/drawing/2014/main" id="{C4FF15CE-CDBD-5A4F-B4F6-1D236FC36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6" y="3199102"/>
            <a:ext cx="103632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62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Changing the current directory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7E21AAB-0EEC-7E42-A4D9-0E6AA9AE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22C7A31D-BAB8-794F-BFD7-19C42C09D205}"/>
              </a:ext>
            </a:extLst>
          </p:cNvPr>
          <p:cNvSpPr txBox="1"/>
          <p:nvPr/>
        </p:nvSpPr>
        <p:spPr>
          <a:xfrm>
            <a:off x="838200" y="1556550"/>
            <a:ext cx="2839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ls –l: </a:t>
            </a:r>
            <a:r>
              <a:rPr lang="en-US" sz="2800" dirty="0"/>
              <a:t>long version </a:t>
            </a:r>
          </a:p>
        </p:txBody>
      </p:sp>
      <p:pic>
        <p:nvPicPr>
          <p:cNvPr id="11" name="Resim 10" descr="metin, skorbord içeren bir resim&#10;&#10;Açıklama otomatik olarak oluşturuldu">
            <a:extLst>
              <a:ext uri="{FF2B5EF4-FFF2-40B4-BE49-F238E27FC236}">
                <a16:creationId xmlns:a16="http://schemas.microsoft.com/office/drawing/2014/main" id="{C4FF15CE-CDBD-5A4F-B4F6-1D236FC36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8" y="2079770"/>
            <a:ext cx="10363200" cy="18415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50C0CF0-DD99-264A-A373-A18CEFF63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97" y="3973445"/>
            <a:ext cx="4545220" cy="2656009"/>
          </a:xfrm>
          <a:prstGeom prst="rect">
            <a:avLst/>
          </a:prstGeom>
        </p:spPr>
      </p:pic>
      <p:pic>
        <p:nvPicPr>
          <p:cNvPr id="12" name="Resim 11" descr="metin içeren bir resim&#10;&#10;Açıklama otomatik olarak oluşturuldu">
            <a:extLst>
              <a:ext uri="{FF2B5EF4-FFF2-40B4-BE49-F238E27FC236}">
                <a16:creationId xmlns:a16="http://schemas.microsoft.com/office/drawing/2014/main" id="{1B1317B2-1B53-6C49-8186-F1AC0B207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4116677"/>
            <a:ext cx="7239000" cy="1117600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D564A99B-14B8-FF43-A58B-B136035747BD}"/>
              </a:ext>
            </a:extLst>
          </p:cNvPr>
          <p:cNvSpPr txBox="1"/>
          <p:nvPr/>
        </p:nvSpPr>
        <p:spPr>
          <a:xfrm>
            <a:off x="4953000" y="5403975"/>
            <a:ext cx="713298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chmod</a:t>
            </a:r>
            <a:r>
              <a:rPr lang="en-US" sz="2800" b="1" dirty="0"/>
              <a:t>: </a:t>
            </a:r>
            <a:r>
              <a:rPr lang="en-US" sz="2500" dirty="0"/>
              <a:t>used to change the access permissions of files and directories, known as modes. 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A9015D44-F70E-8B43-9474-473521B0C1C3}"/>
              </a:ext>
            </a:extLst>
          </p:cNvPr>
          <p:cNvSpPr txBox="1"/>
          <p:nvPr/>
        </p:nvSpPr>
        <p:spPr>
          <a:xfrm>
            <a:off x="5006008" y="6311916"/>
            <a:ext cx="713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chmod</a:t>
            </a:r>
            <a:r>
              <a:rPr lang="en-US" sz="2800" b="1" dirty="0"/>
              <a:t> </a:t>
            </a:r>
            <a:r>
              <a:rPr lang="en-US" sz="2800" b="1" dirty="0" err="1"/>
              <a:t>o+w</a:t>
            </a:r>
            <a:r>
              <a:rPr lang="en-US" sz="2800" b="1" dirty="0"/>
              <a:t> </a:t>
            </a:r>
            <a:r>
              <a:rPr lang="en-US" sz="2800" b="1" dirty="0" err="1"/>
              <a:t>GlobalProtectLogs.tgz</a:t>
            </a:r>
            <a:r>
              <a:rPr lang="en-US" sz="2800" b="1" dirty="0"/>
              <a:t>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63762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Changing the current directory</a:t>
            </a:r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31695D13-2D00-C74B-9686-90429E3F18D1}"/>
              </a:ext>
            </a:extLst>
          </p:cNvPr>
          <p:cNvSpPr/>
          <p:nvPr/>
        </p:nvSpPr>
        <p:spPr>
          <a:xfrm>
            <a:off x="738168" y="1690688"/>
            <a:ext cx="570572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/>
              <a:t>cd: </a:t>
            </a:r>
            <a:r>
              <a:rPr lang="tr-TR" sz="2800" dirty="0" err="1"/>
              <a:t>Change</a:t>
            </a:r>
            <a:r>
              <a:rPr lang="tr-TR" sz="2800" dirty="0"/>
              <a:t> </a:t>
            </a:r>
            <a:r>
              <a:rPr lang="tr-TR" sz="2800" dirty="0" err="1"/>
              <a:t>current</a:t>
            </a:r>
            <a:r>
              <a:rPr lang="tr-TR" sz="2800" dirty="0"/>
              <a:t> </a:t>
            </a:r>
            <a:r>
              <a:rPr lang="tr-TR" sz="2800" dirty="0" err="1"/>
              <a:t>working</a:t>
            </a:r>
            <a:r>
              <a:rPr lang="tr-TR" sz="2800" dirty="0"/>
              <a:t> </a:t>
            </a:r>
            <a:r>
              <a:rPr lang="tr-TR" sz="2800" dirty="0" err="1"/>
              <a:t>directory</a:t>
            </a:r>
            <a:r>
              <a:rPr lang="tr-TR" sz="2800" dirty="0"/>
              <a:t>. </a:t>
            </a:r>
          </a:p>
          <a:p>
            <a:endParaRPr lang="tr-TR" sz="2800" dirty="0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88FFE456-5E5F-E543-9B4F-143043B7E7BF}"/>
              </a:ext>
            </a:extLst>
          </p:cNvPr>
          <p:cNvSpPr/>
          <p:nvPr/>
        </p:nvSpPr>
        <p:spPr>
          <a:xfrm>
            <a:off x="738168" y="4864262"/>
            <a:ext cx="4251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/>
              <a:t>cd : </a:t>
            </a:r>
            <a:r>
              <a:rPr lang="tr-TR" sz="2800" dirty="0" err="1"/>
              <a:t>Back</a:t>
            </a:r>
            <a:r>
              <a:rPr lang="tr-TR" sz="2800" dirty="0"/>
              <a:t> </a:t>
            </a:r>
            <a:r>
              <a:rPr lang="tr-TR" sz="2800" dirty="0" err="1"/>
              <a:t>to</a:t>
            </a:r>
            <a:r>
              <a:rPr lang="tr-TR" sz="2800" dirty="0"/>
              <a:t> </a:t>
            </a:r>
            <a:r>
              <a:rPr lang="tr-TR" sz="2800" dirty="0" err="1"/>
              <a:t>home</a:t>
            </a:r>
            <a:r>
              <a:rPr lang="tr-TR" sz="2800" dirty="0"/>
              <a:t> </a:t>
            </a:r>
            <a:r>
              <a:rPr lang="tr-TR" sz="2800" dirty="0" err="1"/>
              <a:t>directory</a:t>
            </a:r>
            <a:r>
              <a:rPr lang="tr-TR" sz="2800" dirty="0"/>
              <a:t>.</a:t>
            </a:r>
            <a:endParaRPr lang="en-US" sz="2800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7E21AAB-0EEC-7E42-A4D9-0E6AA9AE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392A32E-5DAE-E747-A504-D9BF4D87F558}"/>
              </a:ext>
            </a:extLst>
          </p:cNvPr>
          <p:cNvSpPr/>
          <p:nvPr/>
        </p:nvSpPr>
        <p:spPr>
          <a:xfrm>
            <a:off x="738168" y="2383184"/>
            <a:ext cx="19908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cd Desktop/</a:t>
            </a:r>
          </a:p>
          <a:p>
            <a:endParaRPr lang="en-US" sz="2800" b="1" dirty="0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9C54EE5A-0B16-AD45-BE48-17220F006C90}"/>
              </a:ext>
            </a:extLst>
          </p:cNvPr>
          <p:cNvSpPr/>
          <p:nvPr/>
        </p:nvSpPr>
        <p:spPr>
          <a:xfrm>
            <a:off x="739321" y="4320932"/>
            <a:ext cx="5188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List existing file and directories, ls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53CF837D-5713-4648-A133-8533C252F552}"/>
              </a:ext>
            </a:extLst>
          </p:cNvPr>
          <p:cNvSpPr/>
          <p:nvPr/>
        </p:nvSpPr>
        <p:spPr>
          <a:xfrm>
            <a:off x="755292" y="3797712"/>
            <a:ext cx="915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Then</a:t>
            </a: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BDEE7CCE-F5DF-C54E-BCAD-C3028177DDB6}"/>
              </a:ext>
            </a:extLst>
          </p:cNvPr>
          <p:cNvSpPr/>
          <p:nvPr/>
        </p:nvSpPr>
        <p:spPr>
          <a:xfrm>
            <a:off x="838199" y="5484170"/>
            <a:ext cx="832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pwd</a:t>
            </a:r>
            <a:endParaRPr lang="en-US" sz="2800" b="1" dirty="0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AF08F070-6635-0546-8162-B091788713C4}"/>
              </a:ext>
            </a:extLst>
          </p:cNvPr>
          <p:cNvSpPr/>
          <p:nvPr/>
        </p:nvSpPr>
        <p:spPr>
          <a:xfrm>
            <a:off x="755292" y="2824126"/>
            <a:ext cx="84189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pwd</a:t>
            </a:r>
            <a:endParaRPr lang="en-US" sz="2800" b="1" dirty="0"/>
          </a:p>
          <a:p>
            <a:r>
              <a:rPr lang="en-US" sz="2800" b="1" dirty="0"/>
              <a:t>cd ..</a:t>
            </a:r>
          </a:p>
        </p:txBody>
      </p:sp>
    </p:spTree>
    <p:extLst>
      <p:ext uri="{BB962C8B-B14F-4D97-AF65-F5344CB8AC3E}">
        <p14:creationId xmlns:p14="http://schemas.microsoft.com/office/powerpoint/2010/main" val="240437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3" grpId="0"/>
      <p:bldP spid="14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5AF1E94-10ED-0C4B-86EB-FA7DE3E1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153"/>
            <a:ext cx="10515600" cy="6881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 err="1"/>
              <a:t>clear</a:t>
            </a:r>
            <a:r>
              <a:rPr lang="tr-TR" b="1" dirty="0"/>
              <a:t>: </a:t>
            </a:r>
            <a:r>
              <a:rPr lang="tr-TR" dirty="0" err="1"/>
              <a:t>Clear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terminal </a:t>
            </a:r>
            <a:r>
              <a:rPr lang="tr-TR" dirty="0" err="1"/>
              <a:t>screen</a:t>
            </a:r>
            <a:r>
              <a:rPr lang="tr-TR" dirty="0"/>
              <a:t>. 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515" y="31805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Clear the terminal screen and explore </a:t>
            </a:r>
            <a:r>
              <a:rPr lang="en-US" b="1" i="1" dirty="0"/>
              <a:t>man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9E162EA8-C3C8-8A4A-A1A9-B57DFCEC143B}"/>
              </a:ext>
            </a:extLst>
          </p:cNvPr>
          <p:cNvSpPr/>
          <p:nvPr/>
        </p:nvSpPr>
        <p:spPr>
          <a:xfrm>
            <a:off x="716057" y="3366309"/>
            <a:ext cx="542007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 err="1">
                <a:latin typeface="Cambria" panose="02040503050406030204" pitchFamily="18" charset="0"/>
              </a:rPr>
              <a:t>man</a:t>
            </a:r>
            <a:r>
              <a:rPr lang="tr-TR" sz="2800" b="1" dirty="0">
                <a:latin typeface="Cambria" panose="02040503050406030204" pitchFamily="18" charset="0"/>
              </a:rPr>
              <a:t>: </a:t>
            </a:r>
            <a:r>
              <a:rPr lang="tr-TR" sz="2800" dirty="0">
                <a:latin typeface="Cambria" panose="02040503050406030204" pitchFamily="18" charset="0"/>
              </a:rPr>
              <a:t>Man </a:t>
            </a:r>
            <a:r>
              <a:rPr lang="tr-TR" sz="2800" dirty="0" err="1">
                <a:latin typeface="Cambria" panose="02040503050406030204" pitchFamily="18" charset="0"/>
              </a:rPr>
              <a:t>pages</a:t>
            </a:r>
            <a:r>
              <a:rPr lang="tr-TR" sz="2800" dirty="0">
                <a:latin typeface="Cambria" panose="02040503050406030204" pitchFamily="18" charset="0"/>
              </a:rPr>
              <a:t>, </a:t>
            </a:r>
            <a:r>
              <a:rPr lang="tr-TR" sz="2800" dirty="0" err="1">
                <a:latin typeface="Cambria" panose="02040503050406030204" pitchFamily="18" charset="0"/>
              </a:rPr>
              <a:t>the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user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manual</a:t>
            </a:r>
            <a:r>
              <a:rPr lang="tr-TR" sz="2800" dirty="0">
                <a:latin typeface="Cambria" panose="02040503050406030204" pitchFamily="18" charset="0"/>
              </a:rPr>
              <a:t>.</a:t>
            </a:r>
          </a:p>
          <a:p>
            <a:endParaRPr lang="tr-TR" sz="2800" dirty="0"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b="1" dirty="0" err="1">
                <a:latin typeface="Cambria" panose="02040503050406030204" pitchFamily="18" charset="0"/>
              </a:rPr>
              <a:t>man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b="1" dirty="0" err="1">
                <a:latin typeface="Cambria" panose="02040503050406030204" pitchFamily="18" charset="0"/>
              </a:rPr>
              <a:t>clear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27A33C4-0903-B74E-BB59-941DDB503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20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713</Words>
  <Application>Microsoft Macintosh PowerPoint</Application>
  <PresentationFormat>Geniş ekran</PresentationFormat>
  <Paragraphs>125</Paragraphs>
  <Slides>27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</vt:lpstr>
      <vt:lpstr>Cooper Black</vt:lpstr>
      <vt:lpstr>Office Teması</vt:lpstr>
      <vt:lpstr>RSG – Turkey 2021 Student Symposium  Command Line Basics</vt:lpstr>
      <vt:lpstr>PowerPoint Sunusu</vt:lpstr>
      <vt:lpstr>Command Line Basics</vt:lpstr>
      <vt:lpstr>Directories and Files</vt:lpstr>
      <vt:lpstr>Directories and Files</vt:lpstr>
      <vt:lpstr>Listing directories and files</vt:lpstr>
      <vt:lpstr>Changing the current directory</vt:lpstr>
      <vt:lpstr>Changing the current directory</vt:lpstr>
      <vt:lpstr>Clear the terminal screen and explore man</vt:lpstr>
      <vt:lpstr>Create a directory and using text editor nano</vt:lpstr>
      <vt:lpstr>Display file content</vt:lpstr>
      <vt:lpstr>Copy and Move files</vt:lpstr>
      <vt:lpstr>Combining command lines</vt:lpstr>
      <vt:lpstr>Working with FASTA file - sequence.fasta</vt:lpstr>
      <vt:lpstr>Working with FASTA file - sequence.fasta</vt:lpstr>
      <vt:lpstr>Working with FASTA file - sequence.fasta</vt:lpstr>
      <vt:lpstr>Bonus: git version control</vt:lpstr>
      <vt:lpstr>Bonus: git version control</vt:lpstr>
      <vt:lpstr>Bonus: git version control via terminal</vt:lpstr>
      <vt:lpstr>Bonus: git version control</vt:lpstr>
      <vt:lpstr>Bonus: git version control</vt:lpstr>
      <vt:lpstr>Bonus: git version control</vt:lpstr>
      <vt:lpstr>Bonus: git version control via GitHub</vt:lpstr>
      <vt:lpstr>Bonus: git version control via GitHub</vt:lpstr>
      <vt:lpstr>Bonus: git version control  GitHub Desktop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eda.smlgl11@gmail.com</dc:creator>
  <cp:lastModifiedBy>eda.smlgl11@gmail.com</cp:lastModifiedBy>
  <cp:revision>9</cp:revision>
  <dcterms:created xsi:type="dcterms:W3CDTF">2021-09-10T08:08:14Z</dcterms:created>
  <dcterms:modified xsi:type="dcterms:W3CDTF">2021-09-12T12:12:05Z</dcterms:modified>
</cp:coreProperties>
</file>